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637" r:id="rId2"/>
    <p:sldId id="638" r:id="rId3"/>
    <p:sldId id="681" r:id="rId4"/>
    <p:sldId id="641" r:id="rId5"/>
    <p:sldId id="503" r:id="rId6"/>
    <p:sldId id="522" r:id="rId7"/>
    <p:sldId id="642" r:id="rId8"/>
    <p:sldId id="644" r:id="rId9"/>
    <p:sldId id="645" r:id="rId10"/>
    <p:sldId id="646" r:id="rId11"/>
    <p:sldId id="647" r:id="rId12"/>
    <p:sldId id="651" r:id="rId13"/>
    <p:sldId id="649" r:id="rId14"/>
    <p:sldId id="652" r:id="rId15"/>
    <p:sldId id="653" r:id="rId16"/>
    <p:sldId id="654" r:id="rId17"/>
    <p:sldId id="656" r:id="rId18"/>
    <p:sldId id="657" r:id="rId19"/>
    <p:sldId id="658" r:id="rId20"/>
    <p:sldId id="659" r:id="rId21"/>
    <p:sldId id="660" r:id="rId22"/>
    <p:sldId id="661" r:id="rId23"/>
    <p:sldId id="662" r:id="rId24"/>
    <p:sldId id="663" r:id="rId25"/>
    <p:sldId id="664" r:id="rId26"/>
    <p:sldId id="665" r:id="rId27"/>
    <p:sldId id="666" r:id="rId28"/>
    <p:sldId id="667" r:id="rId29"/>
    <p:sldId id="668" r:id="rId30"/>
    <p:sldId id="669" r:id="rId31"/>
    <p:sldId id="670" r:id="rId32"/>
    <p:sldId id="671" r:id="rId33"/>
    <p:sldId id="672" r:id="rId34"/>
    <p:sldId id="673" r:id="rId35"/>
    <p:sldId id="674" r:id="rId36"/>
    <p:sldId id="675" r:id="rId37"/>
    <p:sldId id="682" r:id="rId38"/>
    <p:sldId id="683" r:id="rId39"/>
    <p:sldId id="678" r:id="rId40"/>
  </p:sldIdLst>
  <p:sldSz cx="12192000" cy="6858000"/>
  <p:notesSz cx="6858000" cy="9144000"/>
  <p:custDataLst>
    <p:tags r:id="rId42"/>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90">
          <p15:clr>
            <a:srgbClr val="A4A3A4"/>
          </p15:clr>
        </p15:guide>
        <p15:guide id="2" orient="horz" pos="4320">
          <p15:clr>
            <a:srgbClr val="A4A3A4"/>
          </p15:clr>
        </p15:guide>
        <p15:guide id="3" orient="horz" pos="3358">
          <p15:clr>
            <a:srgbClr val="A4A3A4"/>
          </p15:clr>
        </p15:guide>
        <p15:guide id="4" orient="horz" pos="2359">
          <p15:clr>
            <a:srgbClr val="A4A3A4"/>
          </p15:clr>
        </p15:guide>
        <p15:guide id="5" orient="horz" pos="2205">
          <p15:clr>
            <a:srgbClr val="A4A3A4"/>
          </p15:clr>
        </p15:guide>
        <p15:guide id="6" pos="448">
          <p15:clr>
            <a:srgbClr val="A4A3A4"/>
          </p15:clr>
        </p15:guide>
      </p15:sldGuideLst>
    </p:ex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072A9"/>
    <a:srgbClr val="D6E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4660"/>
  </p:normalViewPr>
  <p:slideViewPr>
    <p:cSldViewPr snapToGrid="0">
      <p:cViewPr>
        <p:scale>
          <a:sx n="87" d="100"/>
          <a:sy n="87" d="100"/>
        </p:scale>
        <p:origin x="60" y="576"/>
      </p:cViewPr>
      <p:guideLst>
        <p:guide orient="horz" pos="90"/>
        <p:guide orient="horz" pos="4320"/>
        <p:guide orient="horz" pos="3358"/>
        <p:guide orient="horz" pos="2359"/>
        <p:guide orient="horz" pos="2205"/>
        <p:guide pos="448"/>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9.7115413866776107E-2"/>
          <c:y val="0.160716665525412"/>
        </c:manualLayout>
      </c:layout>
      <c:overlay val="0"/>
      <c:spPr>
        <a:noFill/>
        <a:ln>
          <a:noFill/>
        </a:ln>
        <a:effectLst/>
      </c:spPr>
      <c:txPr>
        <a:bodyPr rot="0" spcFirstLastPara="0" vertOverflow="ellipsis" vert="horz" wrap="square" anchor="ctr" anchorCtr="1"/>
        <a:lstStyle/>
        <a:p>
          <a:pPr>
            <a:defRPr lang="zh-CN" sz="2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7549999999999999"/>
          <c:y val="0.3548"/>
          <c:w val="0.42280000000000001"/>
          <c:h val="0.56373333333333298"/>
        </c:manualLayout>
      </c:layout>
      <c:pieChart>
        <c:varyColors val="1"/>
        <c:ser>
          <c:idx val="0"/>
          <c:order val="0"/>
          <c:tx>
            <c:strRef>
              <c:f>Sheet1!$B$1</c:f>
              <c:strCache>
                <c:ptCount val="1"/>
                <c:pt idx="0">
                  <c:v>金田村土地占有比例图</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950-4EDA-ACFF-2E512B97F4C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950-4EDA-ACFF-2E512B97F4C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950-4EDA-ACFF-2E512B97F4C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950-4EDA-ACFF-2E512B97F4C1}"/>
              </c:ext>
            </c:extLst>
          </c:dPt>
          <c:dLbls>
            <c:dLbl>
              <c:idx val="0"/>
              <c:layout>
                <c:manualLayout>
                  <c:x val="8.3258948648842299E-2"/>
                  <c:y val="-3.7925355494068599E-2"/>
                </c:manualLayout>
              </c:layout>
              <c:tx>
                <c:rich>
                  <a:bodyPr/>
                  <a:lstStyle/>
                  <a:p>
                    <a:r>
                      <a:rPr lang="en-US" altLang="zh-CN" sz="1600">
                        <a:solidFill>
                          <a:schemeClr val="tx1"/>
                        </a:solidFill>
                      </a:rPr>
                      <a:t>88.2%</a:t>
                    </a: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950-4EDA-ACFF-2E512B97F4C1}"/>
                </c:ext>
              </c:extLst>
            </c:dLbl>
            <c:dLbl>
              <c:idx val="1"/>
              <c:layout>
                <c:manualLayout>
                  <c:x val="-3.2917537068495799E-3"/>
                  <c:y val="-1.53761909785198E-2"/>
                </c:manualLayout>
              </c:layout>
              <c:tx>
                <c:rich>
                  <a:bodyPr/>
                  <a:lstStyle/>
                  <a:p>
                    <a:r>
                      <a:rPr lang="en-US" altLang="zh-CN">
                        <a:solidFill>
                          <a:schemeClr val="tx1"/>
                        </a:solidFill>
                      </a:rPr>
                      <a:t>11.80%</a:t>
                    </a:r>
                    <a:endParaRPr lang="en-US" altLang="zh-CN" sz="1600">
                      <a:solidFill>
                        <a:schemeClr val="tx1"/>
                      </a:solidFill>
                    </a:endParaRP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950-4EDA-ACFF-2E512B97F4C1}"/>
                </c:ext>
              </c:extLst>
            </c:dLbl>
            <c:dLbl>
              <c:idx val="2"/>
              <c:delete val="1"/>
              <c:extLst>
                <c:ext xmlns:c15="http://schemas.microsoft.com/office/drawing/2012/chart" uri="{CE6537A1-D6FC-4f65-9D91-7224C49458BB}"/>
                <c:ext xmlns:c16="http://schemas.microsoft.com/office/drawing/2014/chart" uri="{C3380CC4-5D6E-409C-BE32-E72D297353CC}">
                  <c16:uniqueId val="{00000005-A950-4EDA-ACFF-2E512B97F4C1}"/>
                </c:ext>
              </c:extLst>
            </c:dLbl>
            <c:dLbl>
              <c:idx val="3"/>
              <c:delete val="1"/>
              <c:extLst>
                <c:ext xmlns:c15="http://schemas.microsoft.com/office/drawing/2012/chart" uri="{CE6537A1-D6FC-4f65-9D91-7224C49458BB}"/>
                <c:ext xmlns:c16="http://schemas.microsoft.com/office/drawing/2014/chart" uri="{C3380CC4-5D6E-409C-BE32-E72D297353CC}">
                  <c16:uniqueId val="{00000007-A950-4EDA-ACFF-2E512B97F4C1}"/>
                </c:ext>
              </c:extLst>
            </c:dLbl>
            <c:spPr>
              <a:noFill/>
              <a:ln>
                <a:noFill/>
              </a:ln>
              <a:effectLst/>
            </c:spPr>
            <c:txPr>
              <a:bodyPr rot="0" spcFirstLastPara="0" vertOverflow="ellipsis" vert="horz" wrap="square" lIns="38100" tIns="19050" rIns="38100" bIns="19050" anchor="ctr" anchorCtr="1"/>
              <a:lstStyle/>
              <a:p>
                <a:pPr>
                  <a:defRPr lang="zh-CN" sz="1600" b="0" i="0" u="none" strike="noStrike" kern="1200" baseline="0">
                    <a:solidFill>
                      <a:schemeClr val="tx1"/>
                    </a:solidFill>
                    <a:latin typeface="楷体" panose="02010609060101010101" charset="-122"/>
                    <a:ea typeface="楷体" panose="02010609060101010101" charset="-122"/>
                    <a:cs typeface="楷体" panose="02010609060101010101" charset="-122"/>
                    <a:sym typeface="楷体" panose="02010609060101010101" charset="-122"/>
                  </a:defRPr>
                </a:pPr>
                <a:endParaRPr lang="zh-CN"/>
              </a:p>
            </c:txPr>
            <c:dLblPos val="bestFit"/>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地主</c:v>
                </c:pt>
                <c:pt idx="1">
                  <c:v>农民</c:v>
                </c:pt>
              </c:strCache>
            </c:strRef>
          </c:cat>
          <c:val>
            <c:numRef>
              <c:f>Sheet1!$B$2:$B$5</c:f>
              <c:numCache>
                <c:formatCode>0.00%</c:formatCode>
                <c:ptCount val="4"/>
                <c:pt idx="0" formatCode="0%">
                  <c:v>0.88200000000000001</c:v>
                </c:pt>
                <c:pt idx="1">
                  <c:v>0.11799999999999999</c:v>
                </c:pt>
              </c:numCache>
            </c:numRef>
          </c:val>
          <c:extLst>
            <c:ext xmlns:c16="http://schemas.microsoft.com/office/drawing/2014/chart" uri="{C3380CC4-5D6E-409C-BE32-E72D297353CC}">
              <c16:uniqueId val="{00000008-A950-4EDA-ACFF-2E512B97F4C1}"/>
            </c:ext>
          </c:extLst>
        </c:ser>
        <c:dLbls>
          <c:showLegendKey val="0"/>
          <c:showVal val="1"/>
          <c:showCatName val="0"/>
          <c:showSerName val="0"/>
          <c:showPercent val="0"/>
          <c:showBubbleSize val="0"/>
          <c:showLeaderLines val="1"/>
        </c:dLbls>
        <c:firstSliceAng val="0"/>
      </c:pieChart>
      <c:spPr>
        <a:noFill/>
        <a:ln>
          <a:noFill/>
        </a:ln>
        <a:effectLst/>
      </c:spPr>
    </c:plotArea>
    <c:legend>
      <c:legendPos val="r"/>
      <c:legendEntry>
        <c:idx val="0"/>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endParaRPr lang="zh-CN"/>
          </a:p>
        </c:txPr>
      </c:legendEntry>
      <c:legendEntry>
        <c:idx val="2"/>
        <c:delete val="1"/>
      </c:legendEntry>
      <c:legendEntry>
        <c:idx val="3"/>
        <c:delete val="1"/>
      </c:legendEntry>
      <c:layout>
        <c:manualLayout>
          <c:xMode val="edge"/>
          <c:yMode val="edge"/>
          <c:x val="0.64740759429796901"/>
          <c:y val="0.516891300542622"/>
          <c:w val="0.31879999999999997"/>
          <c:h val="0.1996"/>
        </c:manualLayout>
      </c:layout>
      <c:overlay val="0"/>
      <c:spPr>
        <a:noFill/>
        <a:ln>
          <a:noFill/>
        </a:ln>
        <a:effectLst/>
      </c:spPr>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t>2020/3/2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13</a:t>
            </a:fld>
            <a:endParaRPr lang="zh-CN" altLang="en-US"/>
          </a:p>
        </p:txBody>
      </p:sp>
    </p:spTree>
    <p:extLst>
      <p:ext uri="{BB962C8B-B14F-4D97-AF65-F5344CB8AC3E}">
        <p14:creationId xmlns:p14="http://schemas.microsoft.com/office/powerpoint/2010/main" val="4053363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14</a:t>
            </a:fld>
            <a:endParaRPr lang="zh-CN" altLang="en-US"/>
          </a:p>
        </p:txBody>
      </p:sp>
    </p:spTree>
    <p:extLst>
      <p:ext uri="{BB962C8B-B14F-4D97-AF65-F5344CB8AC3E}">
        <p14:creationId xmlns:p14="http://schemas.microsoft.com/office/powerpoint/2010/main" val="281782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15</a:t>
            </a:fld>
            <a:endParaRPr lang="zh-CN" altLang="en-US"/>
          </a:p>
        </p:txBody>
      </p:sp>
    </p:spTree>
    <p:extLst>
      <p:ext uri="{BB962C8B-B14F-4D97-AF65-F5344CB8AC3E}">
        <p14:creationId xmlns:p14="http://schemas.microsoft.com/office/powerpoint/2010/main" val="179277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16</a:t>
            </a:fld>
            <a:endParaRPr lang="zh-CN" altLang="en-US"/>
          </a:p>
        </p:txBody>
      </p:sp>
    </p:spTree>
    <p:extLst>
      <p:ext uri="{BB962C8B-B14F-4D97-AF65-F5344CB8AC3E}">
        <p14:creationId xmlns:p14="http://schemas.microsoft.com/office/powerpoint/2010/main" val="936014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17</a:t>
            </a:fld>
            <a:endParaRPr lang="zh-CN" altLang="en-US"/>
          </a:p>
        </p:txBody>
      </p:sp>
    </p:spTree>
    <p:extLst>
      <p:ext uri="{BB962C8B-B14F-4D97-AF65-F5344CB8AC3E}">
        <p14:creationId xmlns:p14="http://schemas.microsoft.com/office/powerpoint/2010/main" val="1993433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18</a:t>
            </a:fld>
            <a:endParaRPr lang="zh-CN" altLang="en-US"/>
          </a:p>
        </p:txBody>
      </p:sp>
    </p:spTree>
    <p:extLst>
      <p:ext uri="{BB962C8B-B14F-4D97-AF65-F5344CB8AC3E}">
        <p14:creationId xmlns:p14="http://schemas.microsoft.com/office/powerpoint/2010/main" val="28412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19</a:t>
            </a:fld>
            <a:endParaRPr lang="zh-CN" altLang="en-US"/>
          </a:p>
        </p:txBody>
      </p:sp>
    </p:spTree>
    <p:extLst>
      <p:ext uri="{BB962C8B-B14F-4D97-AF65-F5344CB8AC3E}">
        <p14:creationId xmlns:p14="http://schemas.microsoft.com/office/powerpoint/2010/main" val="4231518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20</a:t>
            </a:fld>
            <a:endParaRPr lang="zh-CN" altLang="en-US"/>
          </a:p>
        </p:txBody>
      </p:sp>
    </p:spTree>
    <p:extLst>
      <p:ext uri="{BB962C8B-B14F-4D97-AF65-F5344CB8AC3E}">
        <p14:creationId xmlns:p14="http://schemas.microsoft.com/office/powerpoint/2010/main" val="78805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21</a:t>
            </a:fld>
            <a:endParaRPr lang="zh-CN" altLang="en-US"/>
          </a:p>
        </p:txBody>
      </p:sp>
    </p:spTree>
    <p:extLst>
      <p:ext uri="{BB962C8B-B14F-4D97-AF65-F5344CB8AC3E}">
        <p14:creationId xmlns:p14="http://schemas.microsoft.com/office/powerpoint/2010/main" val="607875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22</a:t>
            </a:fld>
            <a:endParaRPr lang="zh-CN" altLang="en-US"/>
          </a:p>
        </p:txBody>
      </p:sp>
    </p:spTree>
    <p:extLst>
      <p:ext uri="{BB962C8B-B14F-4D97-AF65-F5344CB8AC3E}">
        <p14:creationId xmlns:p14="http://schemas.microsoft.com/office/powerpoint/2010/main" val="321994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3</a:t>
            </a:fld>
            <a:endParaRPr lang="zh-CN" altLang="en-US"/>
          </a:p>
        </p:txBody>
      </p:sp>
    </p:spTree>
    <p:extLst>
      <p:ext uri="{BB962C8B-B14F-4D97-AF65-F5344CB8AC3E}">
        <p14:creationId xmlns:p14="http://schemas.microsoft.com/office/powerpoint/2010/main" val="1838724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23</a:t>
            </a:fld>
            <a:endParaRPr lang="zh-CN" altLang="en-US"/>
          </a:p>
        </p:txBody>
      </p:sp>
    </p:spTree>
    <p:extLst>
      <p:ext uri="{BB962C8B-B14F-4D97-AF65-F5344CB8AC3E}">
        <p14:creationId xmlns:p14="http://schemas.microsoft.com/office/powerpoint/2010/main" val="3426559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24</a:t>
            </a:fld>
            <a:endParaRPr lang="zh-CN" altLang="en-US"/>
          </a:p>
        </p:txBody>
      </p:sp>
    </p:spTree>
    <p:extLst>
      <p:ext uri="{BB962C8B-B14F-4D97-AF65-F5344CB8AC3E}">
        <p14:creationId xmlns:p14="http://schemas.microsoft.com/office/powerpoint/2010/main" val="2124772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25</a:t>
            </a:fld>
            <a:endParaRPr lang="zh-CN" altLang="en-US"/>
          </a:p>
        </p:txBody>
      </p:sp>
    </p:spTree>
    <p:extLst>
      <p:ext uri="{BB962C8B-B14F-4D97-AF65-F5344CB8AC3E}">
        <p14:creationId xmlns:p14="http://schemas.microsoft.com/office/powerpoint/2010/main" val="2423926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26</a:t>
            </a:fld>
            <a:endParaRPr lang="zh-CN" altLang="en-US"/>
          </a:p>
        </p:txBody>
      </p:sp>
    </p:spTree>
    <p:extLst>
      <p:ext uri="{BB962C8B-B14F-4D97-AF65-F5344CB8AC3E}">
        <p14:creationId xmlns:p14="http://schemas.microsoft.com/office/powerpoint/2010/main" val="2460004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27</a:t>
            </a:fld>
            <a:endParaRPr lang="zh-CN" altLang="en-US"/>
          </a:p>
        </p:txBody>
      </p:sp>
    </p:spTree>
    <p:extLst>
      <p:ext uri="{BB962C8B-B14F-4D97-AF65-F5344CB8AC3E}">
        <p14:creationId xmlns:p14="http://schemas.microsoft.com/office/powerpoint/2010/main" val="3507442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28</a:t>
            </a:fld>
            <a:endParaRPr lang="zh-CN" altLang="en-US"/>
          </a:p>
        </p:txBody>
      </p:sp>
    </p:spTree>
    <p:extLst>
      <p:ext uri="{BB962C8B-B14F-4D97-AF65-F5344CB8AC3E}">
        <p14:creationId xmlns:p14="http://schemas.microsoft.com/office/powerpoint/2010/main" val="3810905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29</a:t>
            </a:fld>
            <a:endParaRPr lang="zh-CN" altLang="en-US"/>
          </a:p>
        </p:txBody>
      </p:sp>
    </p:spTree>
    <p:extLst>
      <p:ext uri="{BB962C8B-B14F-4D97-AF65-F5344CB8AC3E}">
        <p14:creationId xmlns:p14="http://schemas.microsoft.com/office/powerpoint/2010/main" val="193805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30</a:t>
            </a:fld>
            <a:endParaRPr lang="zh-CN" altLang="en-US"/>
          </a:p>
        </p:txBody>
      </p:sp>
    </p:spTree>
    <p:extLst>
      <p:ext uri="{BB962C8B-B14F-4D97-AF65-F5344CB8AC3E}">
        <p14:creationId xmlns:p14="http://schemas.microsoft.com/office/powerpoint/2010/main" val="3078318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31</a:t>
            </a:fld>
            <a:endParaRPr lang="zh-CN" altLang="en-US"/>
          </a:p>
        </p:txBody>
      </p:sp>
    </p:spTree>
    <p:extLst>
      <p:ext uri="{BB962C8B-B14F-4D97-AF65-F5344CB8AC3E}">
        <p14:creationId xmlns:p14="http://schemas.microsoft.com/office/powerpoint/2010/main" val="1727437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32</a:t>
            </a:fld>
            <a:endParaRPr lang="zh-CN" altLang="en-US"/>
          </a:p>
        </p:txBody>
      </p:sp>
    </p:spTree>
    <p:extLst>
      <p:ext uri="{BB962C8B-B14F-4D97-AF65-F5344CB8AC3E}">
        <p14:creationId xmlns:p14="http://schemas.microsoft.com/office/powerpoint/2010/main" val="412459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4</a:t>
            </a:fld>
            <a:endParaRPr lang="zh-CN" altLang="en-US"/>
          </a:p>
        </p:txBody>
      </p:sp>
    </p:spTree>
    <p:extLst>
      <p:ext uri="{BB962C8B-B14F-4D97-AF65-F5344CB8AC3E}">
        <p14:creationId xmlns:p14="http://schemas.microsoft.com/office/powerpoint/2010/main" val="2425246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33</a:t>
            </a:fld>
            <a:endParaRPr lang="zh-CN" altLang="en-US"/>
          </a:p>
        </p:txBody>
      </p:sp>
    </p:spTree>
    <p:extLst>
      <p:ext uri="{BB962C8B-B14F-4D97-AF65-F5344CB8AC3E}">
        <p14:creationId xmlns:p14="http://schemas.microsoft.com/office/powerpoint/2010/main" val="4148461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34</a:t>
            </a:fld>
            <a:endParaRPr lang="zh-CN" altLang="en-US"/>
          </a:p>
        </p:txBody>
      </p:sp>
    </p:spTree>
    <p:extLst>
      <p:ext uri="{BB962C8B-B14F-4D97-AF65-F5344CB8AC3E}">
        <p14:creationId xmlns:p14="http://schemas.microsoft.com/office/powerpoint/2010/main" val="257678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35</a:t>
            </a:fld>
            <a:endParaRPr lang="zh-CN" altLang="en-US"/>
          </a:p>
        </p:txBody>
      </p:sp>
    </p:spTree>
    <p:extLst>
      <p:ext uri="{BB962C8B-B14F-4D97-AF65-F5344CB8AC3E}">
        <p14:creationId xmlns:p14="http://schemas.microsoft.com/office/powerpoint/2010/main" val="3531832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48DDA5-EEBD-40D0-8E5D-6624D3EF6800}" type="slidenum">
              <a:rPr lang="zh-CN" altLang="en-US" smtClean="0"/>
              <a:t>36</a:t>
            </a:fld>
            <a:endParaRPr lang="zh-CN" altLang="en-US"/>
          </a:p>
        </p:txBody>
      </p:sp>
    </p:spTree>
    <p:extLst>
      <p:ext uri="{BB962C8B-B14F-4D97-AF65-F5344CB8AC3E}">
        <p14:creationId xmlns:p14="http://schemas.microsoft.com/office/powerpoint/2010/main" val="2750699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t>8</a:t>
            </a:fld>
            <a:endParaRPr lang="zh-CN" altLang="en-US"/>
          </a:p>
        </p:txBody>
      </p:sp>
    </p:spTree>
    <p:extLst>
      <p:ext uri="{BB962C8B-B14F-4D97-AF65-F5344CB8AC3E}">
        <p14:creationId xmlns:p14="http://schemas.microsoft.com/office/powerpoint/2010/main" val="235597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9</a:t>
            </a:fld>
            <a:endParaRPr lang="zh-CN" altLang="en-US"/>
          </a:p>
        </p:txBody>
      </p:sp>
    </p:spTree>
    <p:extLst>
      <p:ext uri="{BB962C8B-B14F-4D97-AF65-F5344CB8AC3E}">
        <p14:creationId xmlns:p14="http://schemas.microsoft.com/office/powerpoint/2010/main" val="332662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10</a:t>
            </a:fld>
            <a:endParaRPr lang="zh-CN" altLang="en-US"/>
          </a:p>
        </p:txBody>
      </p:sp>
    </p:spTree>
    <p:extLst>
      <p:ext uri="{BB962C8B-B14F-4D97-AF65-F5344CB8AC3E}">
        <p14:creationId xmlns:p14="http://schemas.microsoft.com/office/powerpoint/2010/main" val="307817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11</a:t>
            </a:fld>
            <a:endParaRPr lang="zh-CN" altLang="en-US"/>
          </a:p>
        </p:txBody>
      </p:sp>
    </p:spTree>
    <p:extLst>
      <p:ext uri="{BB962C8B-B14F-4D97-AF65-F5344CB8AC3E}">
        <p14:creationId xmlns:p14="http://schemas.microsoft.com/office/powerpoint/2010/main" val="2330762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324CB8-5ED7-4F52-9624-236BCCB4B688}" type="slidenum">
              <a:rPr lang="zh-CN" altLang="en-US" smtClean="0"/>
              <a:t>12</a:t>
            </a:fld>
            <a:endParaRPr lang="zh-CN" altLang="en-US"/>
          </a:p>
        </p:txBody>
      </p:sp>
    </p:spTree>
    <p:extLst>
      <p:ext uri="{BB962C8B-B14F-4D97-AF65-F5344CB8AC3E}">
        <p14:creationId xmlns:p14="http://schemas.microsoft.com/office/powerpoint/2010/main" val="1673350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t>2020/3/2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t>‹#›</a:t>
            </a:fld>
            <a:endParaRPr lang="zh-CN" altLang="en-US"/>
          </a:p>
        </p:txBody>
      </p:sp>
    </p:spTree>
    <p:extLst>
      <p:ext uri="{BB962C8B-B14F-4D97-AF65-F5344CB8AC3E}">
        <p14:creationId xmlns:p14="http://schemas.microsoft.com/office/powerpoint/2010/main" val="42709405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hyperlink" Target="file:///E:\&#25945;&#23398;\&#25945;&#26696;\&#26032;&#35838;&#31243;&#65288;&#39640;&#19968;&#65289;\&#31532;&#22235;&#21333;&#20803;\&#31532;15&#35838;&#22826;&#24179;&#22825;&#22269;.pp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image.baidu.com/i?ct=503316480&amp;z=0&amp;tn=baiduimagedetail&amp;word=%B9%AB%B3%B5%C9%CF%CA%E9&amp;in=46&amp;cl=2&amp;cm=1&amp;sc=0&amp;lm=-1&amp;pn=45&amp;rn=1" TargetMode="External"/><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hyperlink" Target="http://image.baidu.com/i?ct=503316480&amp;z=0&amp;tn=baiduimagedetail&amp;word=%C8%CA%D1%A7&amp;in=41&amp;cl=2&amp;cm=1&amp;sc=0&amp;lm=-1&amp;pn=40&amp;rn=1" TargetMode="Externa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images.google.cn/imgres?imgurl=http://www.takungpao.com/news/images/20050905140943_01.jpg&amp;imgrefurl=http://www.takungpao.com/100years/body.asp?id%3D452351&amp;h=490&amp;w=400&amp;sz=15&amp;tbnid=1ZfVBJHWI1GxFM:&amp;tbnh=130&amp;tbnw=106&amp;hl=zh-CN&amp;start=18&amp;prev=/images?q%3D%E6%B4%AA%E7%A7%80%E5%85%A8%26gbv%3D1%26svnum%3D10%26complete%3D1%26hl%3Dzh-CN%26ie%3DUTF-8%26oe%3DGB2312%26inlang%3Dzh-CN%26newwindow%3D1%26sa%3DN"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hyperlink" Target="file:///E:\&#25945;&#23398;\&#25945;&#26696;\&#26032;&#35838;&#31243;&#65288;&#39640;&#19968;&#65289;\&#31532;&#22235;&#21333;&#20803;\&#31532;15&#35838;&#22826;&#24179;&#22825;&#22269;.ppt"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
          <p:cNvSpPr>
            <a:spLocks noChangeArrowheads="1"/>
          </p:cNvSpPr>
          <p:nvPr/>
        </p:nvSpPr>
        <p:spPr bwMode="auto">
          <a:xfrm>
            <a:off x="1789430" y="2711450"/>
            <a:ext cx="8613140" cy="553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600" b="1" dirty="0" smtClean="0">
                <a:solidFill>
                  <a:srgbClr val="044875"/>
                </a:solidFill>
                <a:latin typeface="黑体" panose="02010609060101010101" pitchFamily="49" charset="-122"/>
                <a:ea typeface="黑体" panose="02010609060101010101" pitchFamily="49" charset="-122"/>
                <a:sym typeface="微软雅黑" panose="020B0503020204020204" pitchFamily="34" charset="-122"/>
              </a:rPr>
              <a:t>第二章  对国家出路的早期探索</a:t>
            </a:r>
          </a:p>
        </p:txBody>
      </p:sp>
      <p:cxnSp>
        <p:nvCxnSpPr>
          <p:cNvPr id="27" name="直接连接符 26"/>
          <p:cNvCxnSpPr/>
          <p:nvPr/>
        </p:nvCxnSpPr>
        <p:spPr>
          <a:xfrm flipV="1">
            <a:off x="3827780" y="3578225"/>
            <a:ext cx="6574790" cy="2857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sp>
        <p:nvSpPr>
          <p:cNvPr id="58" name="TextBox 7"/>
          <p:cNvSpPr>
            <a:spLocks noChangeArrowheads="1"/>
          </p:cNvSpPr>
          <p:nvPr/>
        </p:nvSpPr>
        <p:spPr bwMode="auto">
          <a:xfrm>
            <a:off x="3936322" y="6165752"/>
            <a:ext cx="4391344" cy="430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中国近现代史纲要</a:t>
            </a:r>
          </a:p>
        </p:txBody>
      </p:sp>
      <p:cxnSp>
        <p:nvCxnSpPr>
          <p:cNvPr id="2" name="直接连接符 1"/>
          <p:cNvCxnSpPr/>
          <p:nvPr/>
        </p:nvCxnSpPr>
        <p:spPr>
          <a:xfrm flipV="1">
            <a:off x="2293620" y="665480"/>
            <a:ext cx="5469255" cy="952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3827780" y="894729"/>
            <a:ext cx="6574790" cy="2857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5661025" y="1205865"/>
            <a:ext cx="6574790" cy="2857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pic>
        <p:nvPicPr>
          <p:cNvPr id="5" name="图片 4" descr="马院院徽（透明背景）"/>
          <p:cNvPicPr>
            <a:picLocks noChangeAspect="1"/>
          </p:cNvPicPr>
          <p:nvPr/>
        </p:nvPicPr>
        <p:blipFill>
          <a:blip r:embed="rId4"/>
          <a:stretch>
            <a:fillRect/>
          </a:stretch>
        </p:blipFill>
        <p:spPr>
          <a:xfrm>
            <a:off x="135890" y="103505"/>
            <a:ext cx="1653540" cy="1653540"/>
          </a:xfrm>
          <a:prstGeom prst="rect">
            <a:avLst/>
          </a:prstGeom>
        </p:spPr>
      </p:pic>
      <p:sp>
        <p:nvSpPr>
          <p:cNvPr id="10" name="矩形 41"/>
          <p:cNvSpPr/>
          <p:nvPr/>
        </p:nvSpPr>
        <p:spPr>
          <a:xfrm>
            <a:off x="0" y="5922140"/>
            <a:ext cx="12192000" cy="935860"/>
          </a:xfrm>
          <a:custGeom>
            <a:avLst/>
            <a:gdLst>
              <a:gd name="connsiteX0" fmla="*/ 0 w 12195175"/>
              <a:gd name="connsiteY0" fmla="*/ 0 h 2204864"/>
              <a:gd name="connsiteX1" fmla="*/ 12195175 w 12195175"/>
              <a:gd name="connsiteY1" fmla="*/ 0 h 2204864"/>
              <a:gd name="connsiteX2" fmla="*/ 12195175 w 12195175"/>
              <a:gd name="connsiteY2" fmla="*/ 2204864 h 2204864"/>
              <a:gd name="connsiteX3" fmla="*/ 0 w 12195175"/>
              <a:gd name="connsiteY3" fmla="*/ 2204864 h 2204864"/>
              <a:gd name="connsiteX4" fmla="*/ 0 w 12195175"/>
              <a:gd name="connsiteY4" fmla="*/ 0 h 2204864"/>
              <a:gd name="connsiteX0-1" fmla="*/ 0 w 12195175"/>
              <a:gd name="connsiteY0-2" fmla="*/ 4018 h 2208882"/>
              <a:gd name="connsiteX1-3" fmla="*/ 5976651 w 12195175"/>
              <a:gd name="connsiteY1-4" fmla="*/ 0 h 2208882"/>
              <a:gd name="connsiteX2-5" fmla="*/ 12195175 w 12195175"/>
              <a:gd name="connsiteY2-6" fmla="*/ 4018 h 2208882"/>
              <a:gd name="connsiteX3-7" fmla="*/ 12195175 w 12195175"/>
              <a:gd name="connsiteY3-8" fmla="*/ 2208882 h 2208882"/>
              <a:gd name="connsiteX4-9" fmla="*/ 0 w 12195175"/>
              <a:gd name="connsiteY4-10" fmla="*/ 2208882 h 2208882"/>
              <a:gd name="connsiteX5" fmla="*/ 0 w 12195175"/>
              <a:gd name="connsiteY5" fmla="*/ 4018 h 2208882"/>
              <a:gd name="connsiteX0-11" fmla="*/ 0 w 12195175"/>
              <a:gd name="connsiteY0-12" fmla="*/ 6772 h 2211636"/>
              <a:gd name="connsiteX1-13" fmla="*/ 5976651 w 12195175"/>
              <a:gd name="connsiteY1-14" fmla="*/ 2754 h 2211636"/>
              <a:gd name="connsiteX2-15" fmla="*/ 6221776 w 12195175"/>
              <a:gd name="connsiteY2-16" fmla="*/ 0 h 2211636"/>
              <a:gd name="connsiteX3-17" fmla="*/ 12195175 w 12195175"/>
              <a:gd name="connsiteY3-18" fmla="*/ 6772 h 2211636"/>
              <a:gd name="connsiteX4-19" fmla="*/ 12195175 w 12195175"/>
              <a:gd name="connsiteY4-20" fmla="*/ 2211636 h 2211636"/>
              <a:gd name="connsiteX5-21" fmla="*/ 0 w 12195175"/>
              <a:gd name="connsiteY5-22" fmla="*/ 2211636 h 2211636"/>
              <a:gd name="connsiteX6" fmla="*/ 0 w 12195175"/>
              <a:gd name="connsiteY6" fmla="*/ 6772 h 2211636"/>
              <a:gd name="connsiteX0-23" fmla="*/ 0 w 12195175"/>
              <a:gd name="connsiteY0-24" fmla="*/ 6772 h 2211636"/>
              <a:gd name="connsiteX1-25" fmla="*/ 5976651 w 12195175"/>
              <a:gd name="connsiteY1-26" fmla="*/ 2754 h 2211636"/>
              <a:gd name="connsiteX2-27" fmla="*/ 6089573 w 12195175"/>
              <a:gd name="connsiteY2-28" fmla="*/ 0 h 2211636"/>
              <a:gd name="connsiteX3-29" fmla="*/ 6221776 w 12195175"/>
              <a:gd name="connsiteY3-30" fmla="*/ 0 h 2211636"/>
              <a:gd name="connsiteX4-31" fmla="*/ 12195175 w 12195175"/>
              <a:gd name="connsiteY4-32" fmla="*/ 6772 h 2211636"/>
              <a:gd name="connsiteX5-33" fmla="*/ 12195175 w 12195175"/>
              <a:gd name="connsiteY5-34" fmla="*/ 2211636 h 2211636"/>
              <a:gd name="connsiteX6-35" fmla="*/ 0 w 12195175"/>
              <a:gd name="connsiteY6-36" fmla="*/ 2211636 h 2211636"/>
              <a:gd name="connsiteX7" fmla="*/ 0 w 12195175"/>
              <a:gd name="connsiteY7" fmla="*/ 6772 h 2211636"/>
              <a:gd name="connsiteX0-37" fmla="*/ 0 w 12195175"/>
              <a:gd name="connsiteY0-38" fmla="*/ 6772 h 2211636"/>
              <a:gd name="connsiteX1-39" fmla="*/ 5976651 w 12195175"/>
              <a:gd name="connsiteY1-40" fmla="*/ 2754 h 2211636"/>
              <a:gd name="connsiteX2-41" fmla="*/ 6108853 w 12195175"/>
              <a:gd name="connsiteY2-42" fmla="*/ 231354 h 2211636"/>
              <a:gd name="connsiteX3-43" fmla="*/ 6221776 w 12195175"/>
              <a:gd name="connsiteY3-44" fmla="*/ 0 h 2211636"/>
              <a:gd name="connsiteX4-45" fmla="*/ 12195175 w 12195175"/>
              <a:gd name="connsiteY4-46" fmla="*/ 6772 h 2211636"/>
              <a:gd name="connsiteX5-47" fmla="*/ 12195175 w 12195175"/>
              <a:gd name="connsiteY5-48" fmla="*/ 2211636 h 2211636"/>
              <a:gd name="connsiteX6-49" fmla="*/ 0 w 12195175"/>
              <a:gd name="connsiteY6-50" fmla="*/ 2211636 h 2211636"/>
              <a:gd name="connsiteX7-51" fmla="*/ 0 w 12195175"/>
              <a:gd name="connsiteY7-52" fmla="*/ 6772 h 2211636"/>
              <a:gd name="connsiteX0-53" fmla="*/ 0 w 12195175"/>
              <a:gd name="connsiteY0-54" fmla="*/ 6772 h 2211636"/>
              <a:gd name="connsiteX1-55" fmla="*/ 5976651 w 12195175"/>
              <a:gd name="connsiteY1-56" fmla="*/ 2754 h 2211636"/>
              <a:gd name="connsiteX2-57" fmla="*/ 6095082 w 12195175"/>
              <a:gd name="connsiteY2-58" fmla="*/ 236862 h 2211636"/>
              <a:gd name="connsiteX3-59" fmla="*/ 6221776 w 12195175"/>
              <a:gd name="connsiteY3-60" fmla="*/ 0 h 2211636"/>
              <a:gd name="connsiteX4-61" fmla="*/ 12195175 w 12195175"/>
              <a:gd name="connsiteY4-62" fmla="*/ 6772 h 2211636"/>
              <a:gd name="connsiteX5-63" fmla="*/ 12195175 w 12195175"/>
              <a:gd name="connsiteY5-64" fmla="*/ 2211636 h 2211636"/>
              <a:gd name="connsiteX6-65" fmla="*/ 0 w 12195175"/>
              <a:gd name="connsiteY6-66" fmla="*/ 2211636 h 2211636"/>
              <a:gd name="connsiteX7-67" fmla="*/ 0 w 12195175"/>
              <a:gd name="connsiteY7-68" fmla="*/ 6772 h 22116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2195175" h="2211636">
                <a:moveTo>
                  <a:pt x="0" y="6772"/>
                </a:moveTo>
                <a:lnTo>
                  <a:pt x="5976651" y="2754"/>
                </a:lnTo>
                <a:lnTo>
                  <a:pt x="6095082" y="236862"/>
                </a:lnTo>
                <a:lnTo>
                  <a:pt x="6221776" y="0"/>
                </a:lnTo>
                <a:lnTo>
                  <a:pt x="12195175" y="6772"/>
                </a:lnTo>
                <a:lnTo>
                  <a:pt x="12195175" y="2211636"/>
                </a:lnTo>
                <a:lnTo>
                  <a:pt x="0" y="2211636"/>
                </a:lnTo>
                <a:lnTo>
                  <a:pt x="0" y="6772"/>
                </a:lnTo>
                <a:close/>
              </a:path>
            </a:pathLst>
          </a:custGeom>
          <a:solidFill>
            <a:srgbClr val="044875"/>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TextBox 7"/>
          <p:cNvSpPr>
            <a:spLocks noChangeArrowheads="1"/>
          </p:cNvSpPr>
          <p:nvPr/>
        </p:nvSpPr>
        <p:spPr bwMode="auto">
          <a:xfrm>
            <a:off x="3936322" y="6174805"/>
            <a:ext cx="4391344" cy="430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800" b="1" dirty="0">
                <a:solidFill>
                  <a:schemeClr val="bg1"/>
                </a:solidFill>
                <a:latin typeface="黑体" panose="02010609060101010101" pitchFamily="49" charset="-122"/>
                <a:ea typeface="黑体" panose="02010609060101010101" pitchFamily="49" charset="-122"/>
                <a:sym typeface="微软雅黑" panose="020B0503020204020204" pitchFamily="34" charset="-122"/>
              </a:rPr>
              <a:t>中国近现代史纲要</a:t>
            </a:r>
          </a:p>
        </p:txBody>
      </p:sp>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by="(-#ppt_w*2)" calcmode="lin" valueType="num">
                                      <p:cBhvr rctx="PPT">
                                        <p:cTn id="22" dur="500" autoRev="1" fill="hold">
                                          <p:stCondLst>
                                            <p:cond delay="0"/>
                                          </p:stCondLst>
                                        </p:cTn>
                                        <p:tgtEl>
                                          <p:spTgt spid="25"/>
                                        </p:tgtEl>
                                        <p:attrNameLst>
                                          <p:attrName>ppt_w</p:attrName>
                                        </p:attrNameLst>
                                      </p:cBhvr>
                                    </p:anim>
                                    <p:anim by="(#ppt_w*0.50)" calcmode="lin" valueType="num">
                                      <p:cBhvr>
                                        <p:cTn id="23" dur="500" decel="50000" autoRev="1" fill="hold">
                                          <p:stCondLst>
                                            <p:cond delay="0"/>
                                          </p:stCondLst>
                                        </p:cTn>
                                        <p:tgtEl>
                                          <p:spTgt spid="25"/>
                                        </p:tgtEl>
                                        <p:attrNameLst>
                                          <p:attrName>ppt_x</p:attrName>
                                        </p:attrNameLst>
                                      </p:cBhvr>
                                    </p:anim>
                                    <p:anim from="(-#ppt_h/2)" to="(#ppt_y)" calcmode="lin" valueType="num">
                                      <p:cBhvr>
                                        <p:cTn id="24" dur="1000" fill="hold">
                                          <p:stCondLst>
                                            <p:cond delay="0"/>
                                          </p:stCondLst>
                                        </p:cTn>
                                        <p:tgtEl>
                                          <p:spTgt spid="25"/>
                                        </p:tgtEl>
                                        <p:attrNameLst>
                                          <p:attrName>ppt_y</p:attrName>
                                        </p:attrNameLst>
                                      </p:cBhvr>
                                    </p:anim>
                                    <p:animRot by="21600000">
                                      <p:cBhvr>
                                        <p:cTn id="25" dur="1000" fill="hold">
                                          <p:stCondLst>
                                            <p:cond delay="0"/>
                                          </p:stCondLst>
                                        </p:cTn>
                                        <p:tgtEl>
                                          <p:spTgt spid="25"/>
                                        </p:tgtEl>
                                        <p:attrNameLst>
                                          <p:attrName>r</p:attrName>
                                        </p:attrNameLst>
                                      </p:cBhvr>
                                    </p:animRot>
                                  </p:childTnLst>
                                </p:cTn>
                              </p:par>
                              <p:par>
                                <p:cTn id="26" presetID="42"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1000"/>
                                        <p:tgtEl>
                                          <p:spTgt spid="58"/>
                                        </p:tgtEl>
                                      </p:cBhvr>
                                    </p:animEffect>
                                    <p:anim calcmode="lin" valueType="num">
                                      <p:cBhvr>
                                        <p:cTn id="29" dur="1000" fill="hold"/>
                                        <p:tgtEl>
                                          <p:spTgt spid="58"/>
                                        </p:tgtEl>
                                        <p:attrNameLst>
                                          <p:attrName>ppt_x</p:attrName>
                                        </p:attrNameLst>
                                      </p:cBhvr>
                                      <p:tavLst>
                                        <p:tav tm="0">
                                          <p:val>
                                            <p:strVal val="#ppt_x"/>
                                          </p:val>
                                        </p:tav>
                                        <p:tav tm="100000">
                                          <p:val>
                                            <p:strVal val="#ppt_x"/>
                                          </p:val>
                                        </p:tav>
                                      </p:tavLst>
                                    </p:anim>
                                    <p:anim calcmode="lin" valueType="num">
                                      <p:cBhvr>
                                        <p:cTn id="30" dur="1000" fill="hold"/>
                                        <p:tgtEl>
                                          <p:spTgt spid="58"/>
                                        </p:tgtEl>
                                        <p:attrNameLst>
                                          <p:attrName>ppt_y</p:attrName>
                                        </p:attrNameLst>
                                      </p:cBhvr>
                                      <p:tavLst>
                                        <p:tav tm="0">
                                          <p:val>
                                            <p:strVal val="#ppt_y+.1"/>
                                          </p:val>
                                        </p:tav>
                                        <p:tav tm="100000">
                                          <p:val>
                                            <p:strVal val="#ppt_y"/>
                                          </p:val>
                                        </p:tav>
                                      </p:tavLst>
                                    </p:anim>
                                  </p:childTnLst>
                                </p:cTn>
                              </p:par>
                            </p:childTnLst>
                          </p:cTn>
                        </p:par>
                        <p:par>
                          <p:cTn id="31" fill="hold">
                            <p:stCondLst>
                              <p:cond delay="3700"/>
                            </p:stCondLst>
                            <p:childTnLst>
                              <p:par>
                                <p:cTn id="32" presetID="42"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58" grpId="0" bldLvl="0" animBg="1"/>
      <p:bldP spid="10" grpId="0" bldLvl="0" animBg="1"/>
      <p:bldP spid="1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616" y="1828800"/>
            <a:ext cx="595099" cy="3923695"/>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一、太平天国农民战争</a:t>
            </a:r>
          </a:p>
        </p:txBody>
      </p:sp>
      <p:grpSp>
        <p:nvGrpSpPr>
          <p:cNvPr id="2" name="组合 1"/>
          <p:cNvGrpSpPr/>
          <p:nvPr/>
        </p:nvGrpSpPr>
        <p:grpSpPr>
          <a:xfrm>
            <a:off x="973062" y="911073"/>
            <a:ext cx="5506962" cy="640443"/>
            <a:chOff x="7286799" y="3819822"/>
            <a:chExt cx="9948116" cy="1066800"/>
          </a:xfrm>
          <a:solidFill>
            <a:srgbClr val="C00000"/>
          </a:solidFill>
        </p:grpSpPr>
        <p:sp>
          <p:nvSpPr>
            <p:cNvPr id="4"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a:solidFill>
                    <a:schemeClr val="bg1"/>
                  </a:solidFill>
                  <a:latin typeface="黑体" panose="02010609060101010101" pitchFamily="49" charset="-122"/>
                  <a:ea typeface="黑体" panose="02010609060101010101" pitchFamily="49" charset="-122"/>
                </a:rPr>
                <a:t>（三）《天朝田亩制度》和《资政新篇》</a:t>
              </a:r>
            </a:p>
          </p:txBody>
        </p:sp>
      </p:grpSp>
      <p:sp>
        <p:nvSpPr>
          <p:cNvPr id="16" name="文本框 15"/>
          <p:cNvSpPr txBox="1"/>
          <p:nvPr/>
        </p:nvSpPr>
        <p:spPr>
          <a:xfrm>
            <a:off x="1361923" y="2083405"/>
            <a:ext cx="4654247" cy="444096"/>
          </a:xfrm>
          <a:prstGeom prst="rect">
            <a:avLst/>
          </a:prstGeom>
          <a:noFill/>
        </p:spPr>
        <p:txBody>
          <a:bodyPr wrap="square" rtlCol="0">
            <a:spAutoFit/>
          </a:bodyPr>
          <a:lstStyle/>
          <a:p>
            <a:r>
              <a:rPr lang="en-US" altLang="zh-CN" sz="2286" b="1" dirty="0">
                <a:latin typeface="+mn-ea"/>
                <a:ea typeface="+mn-ea"/>
                <a:cs typeface="微软雅黑" panose="020B0503020204020204" pitchFamily="34" charset="-122"/>
              </a:rPr>
              <a:t>1.</a:t>
            </a:r>
            <a:r>
              <a:rPr lang="zh-CN" altLang="en-US" sz="2286" b="1" dirty="0">
                <a:latin typeface="+mn-ea"/>
                <a:ea typeface="+mn-ea"/>
                <a:cs typeface="微软雅黑" panose="020B0503020204020204" pitchFamily="34" charset="-122"/>
              </a:rPr>
              <a:t>如何评价《天朝田亩制度》？</a:t>
            </a:r>
          </a:p>
        </p:txBody>
      </p:sp>
      <p:sp>
        <p:nvSpPr>
          <p:cNvPr id="10" name="标题 9"/>
          <p:cNvSpPr>
            <a:spLocks noGrp="1"/>
          </p:cNvSpPr>
          <p:nvPr>
            <p:ph type="title"/>
          </p:nvPr>
        </p:nvSpPr>
        <p:spPr/>
        <p:txBody>
          <a:bodyPr/>
          <a:lstStyle/>
          <a:p>
            <a:endParaRPr lang="zh-CN" altLang="en-US" dirty="0"/>
          </a:p>
        </p:txBody>
      </p:sp>
      <p:sp>
        <p:nvSpPr>
          <p:cNvPr id="28" name="文本框 4"/>
          <p:cNvSpPr txBox="1">
            <a:spLocks noChangeArrowheads="1"/>
          </p:cNvSpPr>
          <p:nvPr/>
        </p:nvSpPr>
        <p:spPr bwMode="auto">
          <a:xfrm>
            <a:off x="3561080" y="189836"/>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a:t>
            </a:r>
            <a:r>
              <a:rPr lang="zh-CN" altLang="en-US" sz="2400" b="1" dirty="0" smtClean="0">
                <a:solidFill>
                  <a:srgbClr val="044875"/>
                </a:solidFill>
                <a:latin typeface="黑体" panose="02010609060101010101" pitchFamily="49" charset="-122"/>
                <a:ea typeface="黑体" panose="02010609060101010101" pitchFamily="49" charset="-122"/>
              </a:rPr>
              <a:t>节  </a:t>
            </a:r>
            <a:r>
              <a:rPr lang="zh-CN" altLang="en-US" sz="2400" b="1" dirty="0" smtClean="0">
                <a:solidFill>
                  <a:srgbClr val="044875"/>
                </a:solidFill>
                <a:latin typeface="黑体" panose="02010609060101010101" pitchFamily="49" charset="-122"/>
                <a:ea typeface="黑体" panose="02010609060101010101" pitchFamily="49" charset="-122"/>
                <a:sym typeface="+mn-ea"/>
              </a:rPr>
              <a:t>农民</a:t>
            </a:r>
            <a:r>
              <a:rPr lang="zh-CN" altLang="en-US" sz="2400" b="1" dirty="0">
                <a:solidFill>
                  <a:srgbClr val="044875"/>
                </a:solidFill>
                <a:latin typeface="黑体" panose="02010609060101010101" pitchFamily="49" charset="-122"/>
                <a:ea typeface="黑体" panose="02010609060101010101" pitchFamily="49" charset="-122"/>
                <a:sym typeface="+mn-ea"/>
              </a:rPr>
              <a:t>群众斗争风暴的起落</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21" name="组合 20"/>
          <p:cNvGrpSpPr/>
          <p:nvPr/>
        </p:nvGrpSpPr>
        <p:grpSpPr>
          <a:xfrm>
            <a:off x="1138555" y="3134995"/>
            <a:ext cx="5128260" cy="2626223"/>
            <a:chOff x="1085750" y="1231368"/>
            <a:chExt cx="3488637" cy="1109514"/>
          </a:xfrm>
        </p:grpSpPr>
        <p:sp>
          <p:nvSpPr>
            <p:cNvPr id="22" name="AutoShape 71"/>
            <p:cNvSpPr>
              <a:spLocks noChangeArrowheads="1"/>
            </p:cNvSpPr>
            <p:nvPr/>
          </p:nvSpPr>
          <p:spPr bwMode="auto">
            <a:xfrm>
              <a:off x="1085750" y="1231368"/>
              <a:ext cx="3399218" cy="1103938"/>
            </a:xfrm>
            <a:prstGeom prst="roundRect">
              <a:avLst>
                <a:gd name="adj" fmla="val 5528"/>
              </a:avLst>
            </a:prstGeom>
            <a:solidFill>
              <a:srgbClr val="FFFFFF">
                <a:alpha val="10001"/>
              </a:srgbClr>
            </a:solidFill>
            <a:ln w="19050" cap="rnd" algn="ctr">
              <a:solidFill>
                <a:schemeClr val="tx2">
                  <a:lumMod val="75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96645">
                <a:defRPr/>
              </a:pPr>
              <a:endParaRPr lang="zh-CN" altLang="en-US" sz="2200" kern="0">
                <a:solidFill>
                  <a:sysClr val="windowText" lastClr="000000"/>
                </a:solidFill>
              </a:endParaRPr>
            </a:p>
          </p:txBody>
        </p:sp>
        <p:sp>
          <p:nvSpPr>
            <p:cNvPr id="24" name="Text Box 72"/>
            <p:cNvSpPr txBox="1">
              <a:spLocks noChangeArrowheads="1"/>
            </p:cNvSpPr>
            <p:nvPr/>
          </p:nvSpPr>
          <p:spPr bwMode="auto">
            <a:xfrm>
              <a:off x="1174737" y="1241505"/>
              <a:ext cx="3399650" cy="1099377"/>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96645">
                <a:defRPr/>
              </a:pPr>
              <a:endParaRPr lang="en-US" altLang="zh-CN" sz="1200" kern="0" spc="71" dirty="0">
                <a:ln w="11430"/>
                <a:solidFill>
                  <a:sysClr val="windowText" lastClr="000000"/>
                </a:solidFill>
                <a:latin typeface="微软雅黑" panose="020B0503020204020204" pitchFamily="34" charset="-122"/>
                <a:ea typeface="微软雅黑" panose="020B0503020204020204" pitchFamily="34" charset="-122"/>
              </a:endParaRPr>
            </a:p>
            <a:p>
              <a:pPr algn="l" defTabSz="1096645">
                <a:lnSpc>
                  <a:spcPct val="140000"/>
                </a:lnSpc>
                <a:defRPr/>
              </a:pPr>
              <a:r>
                <a:rPr lang="zh-CN" sz="2400" b="1" kern="0" spc="71" dirty="0">
                  <a:ln w="11430"/>
                  <a:solidFill>
                    <a:schemeClr val="accent1"/>
                  </a:solidFill>
                  <a:latin typeface="+mn-ea"/>
                  <a:ea typeface="+mn-ea"/>
                </a:rPr>
                <a:t>目的：</a:t>
              </a:r>
              <a:r>
                <a:rPr sz="2000" kern="0" spc="71" dirty="0">
                  <a:ln w="11430"/>
                  <a:latin typeface="+mn-ea"/>
                  <a:ea typeface="+mn-ea"/>
                </a:rPr>
                <a:t>是体现太平天国社会理想的纲领性文件，它的基本精神是建立一个</a:t>
              </a:r>
              <a:r>
                <a:rPr sz="2000" kern="0" spc="71" dirty="0">
                  <a:ln w="11430"/>
                  <a:solidFill>
                    <a:schemeClr val="accent2">
                      <a:lumMod val="75000"/>
                    </a:schemeClr>
                  </a:solidFill>
                  <a:latin typeface="+mn-ea"/>
                  <a:ea typeface="+mn-ea"/>
                </a:rPr>
                <a:t>“有田同耕，有饭同食，有衣同穿，有钱同使，无处无均匀，无处不饱暖”</a:t>
              </a:r>
              <a:r>
                <a:rPr sz="2000" kern="0" spc="71" dirty="0">
                  <a:ln w="11430"/>
                  <a:latin typeface="+mn-ea"/>
                  <a:ea typeface="+mn-ea"/>
                </a:rPr>
                <a:t>的理想社会</a:t>
              </a:r>
              <a:r>
                <a:rPr lang="zh-CN" sz="2000" kern="0" spc="71" dirty="0">
                  <a:ln w="11430"/>
                  <a:latin typeface="+mn-ea"/>
                  <a:ea typeface="+mn-ea"/>
                </a:rPr>
                <a:t>。即</a:t>
              </a:r>
              <a:r>
                <a:rPr lang="en-US" altLang="zh-CN" sz="2400" b="1" kern="0" spc="71" dirty="0">
                  <a:ln w="11430"/>
                  <a:solidFill>
                    <a:schemeClr val="accent2">
                      <a:lumMod val="75000"/>
                    </a:schemeClr>
                  </a:solidFill>
                  <a:latin typeface="+mn-ea"/>
                  <a:ea typeface="+mn-ea"/>
                  <a:sym typeface="+mn-ea"/>
                </a:rPr>
                <a:t>“</a:t>
              </a:r>
              <a:r>
                <a:rPr lang="zh-CN" sz="2400" b="1" kern="0" spc="71" dirty="0">
                  <a:ln w="11430"/>
                  <a:solidFill>
                    <a:schemeClr val="accent2">
                      <a:lumMod val="75000"/>
                    </a:schemeClr>
                  </a:solidFill>
                  <a:latin typeface="+mn-ea"/>
                  <a:ea typeface="+mn-ea"/>
                  <a:sym typeface="+mn-ea"/>
                </a:rPr>
                <a:t>四有二无</a:t>
              </a:r>
              <a:r>
                <a:rPr lang="en-US" altLang="zh-CN" sz="2400" b="1" kern="0" spc="71" dirty="0">
                  <a:ln w="11430"/>
                  <a:solidFill>
                    <a:schemeClr val="accent2">
                      <a:lumMod val="75000"/>
                    </a:schemeClr>
                  </a:solidFill>
                  <a:latin typeface="+mn-ea"/>
                  <a:ea typeface="+mn-ea"/>
                  <a:sym typeface="+mn-ea"/>
                </a:rPr>
                <a:t>”</a:t>
              </a:r>
              <a:r>
                <a:rPr lang="zh-CN" altLang="en-US" sz="2400" b="1" kern="0" spc="71" dirty="0">
                  <a:ln w="11430"/>
                  <a:solidFill>
                    <a:schemeClr val="accent2">
                      <a:lumMod val="75000"/>
                    </a:schemeClr>
                  </a:solidFill>
                  <a:latin typeface="+mn-ea"/>
                  <a:ea typeface="+mn-ea"/>
                  <a:sym typeface="+mn-ea"/>
                </a:rPr>
                <a:t>的理想社会</a:t>
              </a:r>
              <a:r>
                <a:rPr lang="zh-CN" altLang="en-US" sz="2400" b="1" kern="0" spc="71" dirty="0">
                  <a:ln w="11430"/>
                  <a:latin typeface="+mn-ea"/>
                  <a:ea typeface="+mn-ea"/>
                  <a:sym typeface="+mn-ea"/>
                </a:rPr>
                <a:t>。</a:t>
              </a:r>
              <a:endParaRPr sz="2400" b="1" kern="0" spc="71" dirty="0">
                <a:ln w="11430"/>
                <a:latin typeface="+mn-ea"/>
                <a:ea typeface="+mn-ea"/>
              </a:endParaRPr>
            </a:p>
          </p:txBody>
        </p:sp>
      </p:grpSp>
      <p:grpSp>
        <p:nvGrpSpPr>
          <p:cNvPr id="32" name="组合 31"/>
          <p:cNvGrpSpPr/>
          <p:nvPr/>
        </p:nvGrpSpPr>
        <p:grpSpPr>
          <a:xfrm>
            <a:off x="6627645" y="1944007"/>
            <a:ext cx="5400675" cy="1590040"/>
            <a:chOff x="7048500" y="2647950"/>
            <a:chExt cx="5400675" cy="1590040"/>
          </a:xfrm>
        </p:grpSpPr>
        <p:sp>
          <p:nvSpPr>
            <p:cNvPr id="33" name="圆角矩形 32"/>
            <p:cNvSpPr/>
            <p:nvPr/>
          </p:nvSpPr>
          <p:spPr>
            <a:xfrm>
              <a:off x="7048500" y="2647950"/>
              <a:ext cx="5400675" cy="159004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7"/>
            <p:cNvSpPr>
              <a:spLocks noChangeArrowheads="1"/>
            </p:cNvSpPr>
            <p:nvPr/>
          </p:nvSpPr>
          <p:spPr bwMode="auto">
            <a:xfrm>
              <a:off x="7468235" y="2769235"/>
              <a:ext cx="4779645" cy="1123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80000"/>
                </a:lnSpc>
                <a:spcBef>
                  <a:spcPts val="0"/>
                </a:spcBef>
                <a:spcAft>
                  <a:spcPts val="0"/>
                </a:spcAft>
                <a:defRPr/>
              </a:pPr>
              <a:r>
                <a:rPr lang="zh-CN" altLang="en-US" sz="2400" b="1" dirty="0">
                  <a:solidFill>
                    <a:schemeClr val="accent1"/>
                  </a:solidFill>
                  <a:latin typeface="+mn-ea"/>
                  <a:ea typeface="+mn-ea"/>
                </a:rPr>
                <a:t>进步性：</a:t>
              </a:r>
              <a:r>
                <a:rPr lang="zh-CN" altLang="en-US" sz="2000" dirty="0">
                  <a:latin typeface="+mn-ea"/>
                  <a:ea typeface="+mn-ea"/>
                </a:rPr>
                <a:t>从根本上否定了封建土地所有制，将农民的平均主义思想发展到顶峰。</a:t>
              </a:r>
            </a:p>
          </p:txBody>
        </p:sp>
      </p:grpSp>
      <p:grpSp>
        <p:nvGrpSpPr>
          <p:cNvPr id="35" name="组合 34"/>
          <p:cNvGrpSpPr/>
          <p:nvPr/>
        </p:nvGrpSpPr>
        <p:grpSpPr>
          <a:xfrm>
            <a:off x="6627645" y="4128407"/>
            <a:ext cx="5280660" cy="1689735"/>
            <a:chOff x="7048500" y="4832350"/>
            <a:chExt cx="5280660" cy="1689735"/>
          </a:xfrm>
        </p:grpSpPr>
        <p:sp>
          <p:nvSpPr>
            <p:cNvPr id="36" name="圆角矩形 35"/>
            <p:cNvSpPr/>
            <p:nvPr/>
          </p:nvSpPr>
          <p:spPr>
            <a:xfrm>
              <a:off x="7048500" y="4832350"/>
              <a:ext cx="5280660" cy="168973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7"/>
            <p:cNvSpPr>
              <a:spLocks noChangeArrowheads="1"/>
            </p:cNvSpPr>
            <p:nvPr/>
          </p:nvSpPr>
          <p:spPr bwMode="auto">
            <a:xfrm>
              <a:off x="7468235" y="5067935"/>
              <a:ext cx="4561205" cy="1123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80000"/>
                </a:lnSpc>
                <a:spcBef>
                  <a:spcPts val="0"/>
                </a:spcBef>
                <a:spcAft>
                  <a:spcPts val="0"/>
                </a:spcAft>
                <a:defRPr/>
              </a:pPr>
              <a:r>
                <a:rPr lang="zh-CN" altLang="en-US" sz="2400" b="1" dirty="0">
                  <a:solidFill>
                    <a:schemeClr val="accent1"/>
                  </a:solidFill>
                  <a:latin typeface="+mn-ea"/>
                  <a:ea typeface="+mn-ea"/>
                </a:rPr>
                <a:t>局限性：</a:t>
              </a:r>
              <a:r>
                <a:rPr lang="zh-CN" altLang="en-US" sz="2000" dirty="0">
                  <a:latin typeface="+mn-ea"/>
                  <a:ea typeface="+mn-ea"/>
                </a:rPr>
                <a:t>从未实行，绝对平均主义，具有不切实际的空想性。</a:t>
              </a:r>
            </a:p>
          </p:txBody>
        </p:sp>
      </p:grpSp>
      <p:grpSp>
        <p:nvGrpSpPr>
          <p:cNvPr id="38" name="组合 37"/>
          <p:cNvGrpSpPr/>
          <p:nvPr/>
        </p:nvGrpSpPr>
        <p:grpSpPr>
          <a:xfrm>
            <a:off x="150631" y="1551514"/>
            <a:ext cx="1329161" cy="5119190"/>
            <a:chOff x="77" y="2443"/>
            <a:chExt cx="2971" cy="8566"/>
          </a:xfrm>
          <a:solidFill>
            <a:srgbClr val="044875"/>
          </a:solidFill>
        </p:grpSpPr>
        <p:cxnSp>
          <p:nvCxnSpPr>
            <p:cNvPr id="39" name="直接连接符 38"/>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40" name="组合 39"/>
            <p:cNvGrpSpPr/>
            <p:nvPr/>
          </p:nvGrpSpPr>
          <p:grpSpPr>
            <a:xfrm>
              <a:off x="77" y="2443"/>
              <a:ext cx="1225" cy="8566"/>
              <a:chOff x="77" y="2435"/>
              <a:chExt cx="1225" cy="8566"/>
            </a:xfrm>
            <a:grpFill/>
          </p:grpSpPr>
          <p:cxnSp>
            <p:nvCxnSpPr>
              <p:cNvPr id="41" name="直接连接符 40"/>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2" name="组合 41"/>
              <p:cNvGrpSpPr/>
              <p:nvPr/>
            </p:nvGrpSpPr>
            <p:grpSpPr>
              <a:xfrm>
                <a:off x="1182" y="2435"/>
                <a:ext cx="120" cy="8566"/>
                <a:chOff x="1182" y="2435"/>
                <a:chExt cx="120" cy="8566"/>
              </a:xfrm>
              <a:grpFill/>
            </p:grpSpPr>
            <p:cxnSp>
              <p:nvCxnSpPr>
                <p:cNvPr id="43" name="直接连接符 42"/>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4" name="椭圆 43"/>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3289366268"/>
      </p:ext>
    </p:extLst>
  </p:cSld>
  <p:clrMapOvr>
    <a:masterClrMapping/>
  </p:clrMapOvr>
  <mc:AlternateContent xmlns:mc="http://schemas.openxmlformats.org/markup-compatibility/2006" xmlns:p14="http://schemas.microsoft.com/office/powerpoint/2010/main">
    <mc:Choice Requires="p14">
      <p:transition spd="med" p14:dur="700">
        <p:cover dir="lu"/>
      </p:transition>
    </mc:Choice>
    <mc:Fallback xmlns="">
      <p:transition spd="med">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amond(in)">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616" y="1828800"/>
            <a:ext cx="595099" cy="3923695"/>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一、太平天国农民战争</a:t>
            </a:r>
          </a:p>
        </p:txBody>
      </p:sp>
      <p:grpSp>
        <p:nvGrpSpPr>
          <p:cNvPr id="2" name="组合 1"/>
          <p:cNvGrpSpPr/>
          <p:nvPr/>
        </p:nvGrpSpPr>
        <p:grpSpPr>
          <a:xfrm>
            <a:off x="973062" y="911073"/>
            <a:ext cx="5506962" cy="640443"/>
            <a:chOff x="7286799" y="3819822"/>
            <a:chExt cx="9948116" cy="1066800"/>
          </a:xfrm>
          <a:solidFill>
            <a:srgbClr val="C00000"/>
          </a:solidFill>
        </p:grpSpPr>
        <p:sp>
          <p:nvSpPr>
            <p:cNvPr id="4"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a:solidFill>
                    <a:schemeClr val="bg1"/>
                  </a:solidFill>
                  <a:latin typeface="黑体" panose="02010609060101010101" pitchFamily="49" charset="-122"/>
                  <a:ea typeface="黑体" panose="02010609060101010101" pitchFamily="49" charset="-122"/>
                </a:rPr>
                <a:t>（三）《天朝田亩制度》和《资政新篇》</a:t>
              </a:r>
            </a:p>
          </p:txBody>
        </p:sp>
      </p:grpSp>
      <p:sp>
        <p:nvSpPr>
          <p:cNvPr id="16" name="文本框 15"/>
          <p:cNvSpPr txBox="1"/>
          <p:nvPr/>
        </p:nvSpPr>
        <p:spPr>
          <a:xfrm>
            <a:off x="1086995" y="1908846"/>
            <a:ext cx="4654247" cy="444096"/>
          </a:xfrm>
          <a:prstGeom prst="rect">
            <a:avLst/>
          </a:prstGeom>
          <a:noFill/>
        </p:spPr>
        <p:txBody>
          <a:bodyPr wrap="square" rtlCol="0">
            <a:spAutoFit/>
          </a:bodyPr>
          <a:lstStyle/>
          <a:p>
            <a:r>
              <a:rPr lang="en-US" altLang="zh-CN" sz="2286" b="1" dirty="0">
                <a:latin typeface="+mn-ea"/>
                <a:ea typeface="+mn-ea"/>
                <a:cs typeface="微软雅黑" panose="020B0503020204020204" pitchFamily="34" charset="-122"/>
              </a:rPr>
              <a:t>2</a:t>
            </a:r>
            <a:r>
              <a:rPr lang="en-US" altLang="zh-CN" sz="2286" b="1" dirty="0" smtClean="0">
                <a:latin typeface="+mn-ea"/>
                <a:ea typeface="+mn-ea"/>
                <a:cs typeface="微软雅黑" panose="020B0503020204020204" pitchFamily="34" charset="-122"/>
              </a:rPr>
              <a:t>.</a:t>
            </a:r>
            <a:r>
              <a:rPr lang="zh-CN" altLang="en-US" sz="2286" b="1" dirty="0">
                <a:latin typeface="+mn-ea"/>
                <a:ea typeface="+mn-ea"/>
                <a:cs typeface="微软雅黑" panose="020B0503020204020204" pitchFamily="34" charset="-122"/>
              </a:rPr>
              <a:t>如何评价</a:t>
            </a:r>
            <a:r>
              <a:rPr lang="zh-CN" altLang="en-US" sz="2286" b="1" dirty="0" smtClean="0">
                <a:latin typeface="+mn-ea"/>
                <a:ea typeface="+mn-ea"/>
                <a:cs typeface="微软雅黑" panose="020B0503020204020204" pitchFamily="34" charset="-122"/>
              </a:rPr>
              <a:t>《资政新篇》</a:t>
            </a:r>
            <a:r>
              <a:rPr lang="zh-CN" altLang="en-US" sz="2286" b="1" dirty="0">
                <a:latin typeface="+mn-ea"/>
                <a:ea typeface="+mn-ea"/>
                <a:cs typeface="微软雅黑" panose="020B0503020204020204" pitchFamily="34" charset="-122"/>
              </a:rPr>
              <a:t>？</a:t>
            </a:r>
          </a:p>
        </p:txBody>
      </p:sp>
      <p:sp>
        <p:nvSpPr>
          <p:cNvPr id="28" name="文本框 4"/>
          <p:cNvSpPr txBox="1">
            <a:spLocks noChangeArrowheads="1"/>
          </p:cNvSpPr>
          <p:nvPr/>
        </p:nvSpPr>
        <p:spPr bwMode="auto">
          <a:xfrm>
            <a:off x="3560794" y="135463"/>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a:t>
            </a:r>
            <a:r>
              <a:rPr lang="zh-CN" altLang="en-US" sz="2400" b="1" dirty="0" smtClean="0">
                <a:solidFill>
                  <a:srgbClr val="044875"/>
                </a:solidFill>
                <a:latin typeface="黑体" panose="02010609060101010101" pitchFamily="49" charset="-122"/>
                <a:ea typeface="黑体" panose="02010609060101010101" pitchFamily="49" charset="-122"/>
              </a:rPr>
              <a:t>节  </a:t>
            </a:r>
            <a:r>
              <a:rPr lang="zh-CN" altLang="en-US" sz="2400" b="1" dirty="0" smtClean="0">
                <a:solidFill>
                  <a:srgbClr val="044875"/>
                </a:solidFill>
                <a:latin typeface="黑体" panose="02010609060101010101" pitchFamily="49" charset="-122"/>
                <a:ea typeface="黑体" panose="02010609060101010101" pitchFamily="49" charset="-122"/>
                <a:sym typeface="+mn-ea"/>
              </a:rPr>
              <a:t>农民</a:t>
            </a:r>
            <a:r>
              <a:rPr lang="zh-CN" altLang="en-US" sz="2400" b="1" dirty="0">
                <a:solidFill>
                  <a:srgbClr val="044875"/>
                </a:solidFill>
                <a:latin typeface="黑体" panose="02010609060101010101" pitchFamily="49" charset="-122"/>
                <a:ea typeface="黑体" panose="02010609060101010101" pitchFamily="49" charset="-122"/>
                <a:sym typeface="+mn-ea"/>
              </a:rPr>
              <a:t>群众斗争风暴的起落</a:t>
            </a:r>
            <a:endParaRPr lang="zh-CN" altLang="en-US" sz="2400" b="1" dirty="0">
              <a:solidFill>
                <a:srgbClr val="044875"/>
              </a:solidFill>
              <a:latin typeface="黑体" panose="02010609060101010101" pitchFamily="49" charset="-122"/>
              <a:ea typeface="黑体" panose="02010609060101010101" pitchFamily="49" charset="-122"/>
            </a:endParaRPr>
          </a:p>
        </p:txBody>
      </p:sp>
      <p:pic>
        <p:nvPicPr>
          <p:cNvPr id="29" name="图片 5"/>
          <p:cNvPicPr>
            <a:picLocks noChangeAspect="1"/>
          </p:cNvPicPr>
          <p:nvPr/>
        </p:nvPicPr>
        <p:blipFill>
          <a:blip r:embed="rId3"/>
          <a:stretch>
            <a:fillRect/>
          </a:stretch>
        </p:blipFill>
        <p:spPr>
          <a:xfrm>
            <a:off x="1193619" y="2493078"/>
            <a:ext cx="2740025" cy="3950970"/>
          </a:xfrm>
          <a:prstGeom prst="rect">
            <a:avLst/>
          </a:prstGeom>
          <a:noFill/>
          <a:ln w="9525">
            <a:noFill/>
          </a:ln>
        </p:spPr>
      </p:pic>
      <p:grpSp>
        <p:nvGrpSpPr>
          <p:cNvPr id="30" name="组合 29"/>
          <p:cNvGrpSpPr/>
          <p:nvPr/>
        </p:nvGrpSpPr>
        <p:grpSpPr>
          <a:xfrm>
            <a:off x="119380" y="1647067"/>
            <a:ext cx="1596827" cy="4924547"/>
            <a:chOff x="77" y="2443"/>
            <a:chExt cx="2971" cy="8566"/>
          </a:xfrm>
          <a:solidFill>
            <a:srgbClr val="044875"/>
          </a:solidFill>
        </p:grpSpPr>
        <p:cxnSp>
          <p:nvCxnSpPr>
            <p:cNvPr id="31" name="直接连接符 30"/>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8" name="组合 37"/>
            <p:cNvGrpSpPr/>
            <p:nvPr/>
          </p:nvGrpSpPr>
          <p:grpSpPr>
            <a:xfrm>
              <a:off x="77" y="2443"/>
              <a:ext cx="1225" cy="8566"/>
              <a:chOff x="77" y="2435"/>
              <a:chExt cx="1225" cy="8566"/>
            </a:xfrm>
            <a:grpFill/>
          </p:grpSpPr>
          <p:cxnSp>
            <p:nvCxnSpPr>
              <p:cNvPr id="39" name="直接连接符 38"/>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0" name="组合 39"/>
              <p:cNvGrpSpPr/>
              <p:nvPr/>
            </p:nvGrpSpPr>
            <p:grpSpPr>
              <a:xfrm>
                <a:off x="1182" y="2435"/>
                <a:ext cx="120" cy="8566"/>
                <a:chOff x="1182" y="2435"/>
                <a:chExt cx="120" cy="8566"/>
              </a:xfrm>
              <a:grpFill/>
            </p:grpSpPr>
            <p:cxnSp>
              <p:nvCxnSpPr>
                <p:cNvPr id="41" name="直接连接符 40"/>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2" name="椭圆 41"/>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3" name="组合 42"/>
          <p:cNvGrpSpPr/>
          <p:nvPr/>
        </p:nvGrpSpPr>
        <p:grpSpPr>
          <a:xfrm>
            <a:off x="4644916" y="1908846"/>
            <a:ext cx="4574756" cy="4782848"/>
            <a:chOff x="1183373" y="1179142"/>
            <a:chExt cx="3399092" cy="1397475"/>
          </a:xfrm>
        </p:grpSpPr>
        <p:sp>
          <p:nvSpPr>
            <p:cNvPr id="44" name="AutoShape 71"/>
            <p:cNvSpPr>
              <a:spLocks noChangeArrowheads="1"/>
            </p:cNvSpPr>
            <p:nvPr/>
          </p:nvSpPr>
          <p:spPr bwMode="auto">
            <a:xfrm>
              <a:off x="1183373" y="1204961"/>
              <a:ext cx="3399092" cy="1337083"/>
            </a:xfrm>
            <a:prstGeom prst="roundRect">
              <a:avLst>
                <a:gd name="adj" fmla="val 5528"/>
              </a:avLst>
            </a:prstGeom>
            <a:solidFill>
              <a:srgbClr val="FFFFFF">
                <a:alpha val="10001"/>
              </a:srgbClr>
            </a:solidFill>
            <a:ln w="19050" cap="rnd" algn="ctr">
              <a:solidFill>
                <a:schemeClr val="tx2">
                  <a:lumMod val="75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96645">
                <a:defRPr/>
              </a:pPr>
              <a:endParaRPr lang="zh-CN" altLang="en-US" sz="2200" kern="0">
                <a:solidFill>
                  <a:sysClr val="windowText" lastClr="000000"/>
                </a:solidFill>
              </a:endParaRPr>
            </a:p>
          </p:txBody>
        </p:sp>
        <p:sp>
          <p:nvSpPr>
            <p:cNvPr id="45" name="Text Box 72"/>
            <p:cNvSpPr txBox="1">
              <a:spLocks noChangeArrowheads="1"/>
            </p:cNvSpPr>
            <p:nvPr/>
          </p:nvSpPr>
          <p:spPr bwMode="auto">
            <a:xfrm>
              <a:off x="1350767" y="1179142"/>
              <a:ext cx="3027125" cy="1397475"/>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96645">
                <a:defRPr/>
              </a:pPr>
              <a:endParaRPr lang="en-US" altLang="zh-CN" sz="1200" kern="0" spc="71" dirty="0">
                <a:ln w="11430"/>
                <a:solidFill>
                  <a:sysClr val="windowText" lastClr="000000"/>
                </a:solidFill>
                <a:latin typeface="微软雅黑" panose="020B0503020204020204" pitchFamily="34" charset="-122"/>
                <a:ea typeface="微软雅黑" panose="020B0503020204020204" pitchFamily="34" charset="-122"/>
              </a:endParaRPr>
            </a:p>
            <a:p>
              <a:pPr algn="ctr" defTabSz="1096645">
                <a:lnSpc>
                  <a:spcPct val="140000"/>
                </a:lnSpc>
                <a:defRPr/>
              </a:pPr>
              <a:r>
                <a:rPr sz="2400" kern="0" spc="71" dirty="0">
                  <a:ln w="11430"/>
                  <a:solidFill>
                    <a:schemeClr val="accent1"/>
                  </a:solidFill>
                  <a:latin typeface="+mn-ea"/>
                  <a:ea typeface="+mn-ea"/>
                </a:rPr>
                <a:t> </a:t>
              </a:r>
              <a:r>
                <a:rPr lang="zh-CN" sz="2400" b="1" kern="0" spc="71" dirty="0">
                  <a:ln w="11430"/>
                  <a:solidFill>
                    <a:schemeClr val="accent1"/>
                  </a:solidFill>
                  <a:latin typeface="+mn-ea"/>
                  <a:ea typeface="+mn-ea"/>
                </a:rPr>
                <a:t>基本内容</a:t>
              </a:r>
              <a:endParaRPr sz="2400" kern="0" spc="71" dirty="0">
                <a:ln w="11430"/>
                <a:latin typeface="+mn-ea"/>
                <a:ea typeface="+mn-ea"/>
              </a:endParaRPr>
            </a:p>
            <a:p>
              <a:pPr algn="l" defTabSz="1096645">
                <a:lnSpc>
                  <a:spcPct val="180000"/>
                </a:lnSpc>
                <a:defRPr/>
              </a:pPr>
              <a:r>
                <a:rPr sz="1800" b="1" kern="0" spc="71" dirty="0">
                  <a:ln w="11430"/>
                  <a:latin typeface="+mn-ea"/>
                  <a:ea typeface="+mn-ea"/>
                </a:rPr>
                <a:t>政治方面</a:t>
              </a:r>
              <a:r>
                <a:rPr sz="1800" kern="0" spc="71" dirty="0">
                  <a:ln w="11430"/>
                  <a:latin typeface="+mn-ea"/>
                  <a:ea typeface="+mn-ea"/>
                </a:rPr>
                <a:t>：主张设</a:t>
              </a:r>
              <a:r>
                <a:rPr lang="zh-CN" sz="1800" kern="0" spc="71" dirty="0">
                  <a:ln w="11430"/>
                  <a:latin typeface="+mn-ea"/>
                  <a:ea typeface="+mn-ea"/>
                </a:rPr>
                <a:t>法律，学习西方；</a:t>
              </a:r>
              <a:endParaRPr sz="1800" kern="0" spc="71" dirty="0">
                <a:ln w="11430"/>
                <a:latin typeface="+mn-ea"/>
                <a:ea typeface="+mn-ea"/>
              </a:endParaRPr>
            </a:p>
            <a:p>
              <a:pPr algn="l" defTabSz="1096645">
                <a:lnSpc>
                  <a:spcPct val="180000"/>
                </a:lnSpc>
                <a:defRPr/>
              </a:pPr>
              <a:r>
                <a:rPr sz="1800" b="1" kern="0" spc="71" dirty="0">
                  <a:ln w="11430"/>
                  <a:latin typeface="+mn-ea"/>
                  <a:ea typeface="+mn-ea"/>
                </a:rPr>
                <a:t>经济方面</a:t>
              </a:r>
              <a:r>
                <a:rPr sz="1800" kern="0" spc="71" dirty="0">
                  <a:ln w="11430"/>
                  <a:latin typeface="+mn-ea"/>
                  <a:ea typeface="+mn-ea"/>
                </a:rPr>
                <a:t>：主张发展近代工矿业、近代交通和金融 ，允许资本主义生产关系的存在</a:t>
              </a:r>
              <a:r>
                <a:rPr lang="zh-CN" sz="1800" kern="0" spc="71" dirty="0">
                  <a:ln w="11430"/>
                  <a:latin typeface="+mn-ea"/>
                  <a:ea typeface="+mn-ea"/>
                </a:rPr>
                <a:t>；</a:t>
              </a:r>
              <a:endParaRPr sz="1800" kern="0" spc="71" dirty="0">
                <a:ln w="11430"/>
                <a:latin typeface="+mn-ea"/>
                <a:ea typeface="+mn-ea"/>
              </a:endParaRPr>
            </a:p>
            <a:p>
              <a:pPr algn="l" defTabSz="1096645">
                <a:lnSpc>
                  <a:spcPct val="180000"/>
                </a:lnSpc>
                <a:defRPr/>
              </a:pPr>
              <a:r>
                <a:rPr sz="1800" b="1" kern="0" spc="71" dirty="0">
                  <a:ln w="11430"/>
                  <a:latin typeface="+mn-ea"/>
                  <a:ea typeface="+mn-ea"/>
                </a:rPr>
                <a:t>文化方面</a:t>
              </a:r>
              <a:r>
                <a:rPr sz="1800" kern="0" spc="71" dirty="0">
                  <a:ln w="11430"/>
                  <a:latin typeface="+mn-ea"/>
                  <a:ea typeface="+mn-ea"/>
                </a:rPr>
                <a:t>：主张发展新闻，兴办近代学校和医院及社会福利事业</a:t>
              </a:r>
              <a:r>
                <a:rPr lang="zh-CN" sz="1800" kern="0" spc="71" dirty="0">
                  <a:ln w="11430"/>
                  <a:latin typeface="+mn-ea"/>
                  <a:ea typeface="+mn-ea"/>
                </a:rPr>
                <a:t>；</a:t>
              </a:r>
              <a:endParaRPr sz="1800" kern="0" spc="71" dirty="0">
                <a:ln w="11430"/>
                <a:latin typeface="+mn-ea"/>
                <a:ea typeface="+mn-ea"/>
              </a:endParaRPr>
            </a:p>
            <a:p>
              <a:pPr algn="l" defTabSz="1096645">
                <a:lnSpc>
                  <a:spcPct val="180000"/>
                </a:lnSpc>
                <a:defRPr/>
              </a:pPr>
              <a:r>
                <a:rPr sz="1800" b="1" kern="0" spc="71" dirty="0">
                  <a:ln w="11430"/>
                  <a:latin typeface="+mn-ea"/>
                  <a:ea typeface="+mn-ea"/>
                </a:rPr>
                <a:t>外交方面</a:t>
              </a:r>
              <a:r>
                <a:rPr sz="1800" kern="0" spc="71" dirty="0">
                  <a:ln w="11430"/>
                  <a:latin typeface="+mn-ea"/>
                  <a:ea typeface="+mn-ea"/>
                </a:rPr>
                <a:t>：主张同外国平等交往、自由通商</a:t>
              </a:r>
              <a:r>
                <a:rPr lang="zh-CN" sz="1800" kern="0" spc="71" dirty="0">
                  <a:ln w="11430"/>
                  <a:latin typeface="+mn-ea"/>
                  <a:ea typeface="+mn-ea"/>
                </a:rPr>
                <a:t>、</a:t>
              </a:r>
              <a:r>
                <a:rPr sz="1800" kern="0" spc="71" dirty="0">
                  <a:ln w="11430"/>
                  <a:latin typeface="+mn-ea"/>
                  <a:ea typeface="+mn-ea"/>
                </a:rPr>
                <a:t>严禁鸦片、反对干涉内政。</a:t>
              </a:r>
            </a:p>
          </p:txBody>
        </p:sp>
      </p:grpSp>
      <p:grpSp>
        <p:nvGrpSpPr>
          <p:cNvPr id="46" name="组合 45"/>
          <p:cNvGrpSpPr/>
          <p:nvPr/>
        </p:nvGrpSpPr>
        <p:grpSpPr>
          <a:xfrm>
            <a:off x="9399933" y="1942974"/>
            <a:ext cx="2658505" cy="3745835"/>
            <a:chOff x="1085750" y="1184709"/>
            <a:chExt cx="3399092" cy="1360609"/>
          </a:xfrm>
        </p:grpSpPr>
        <p:sp>
          <p:nvSpPr>
            <p:cNvPr id="47" name="AutoShape 71"/>
            <p:cNvSpPr>
              <a:spLocks noChangeArrowheads="1"/>
            </p:cNvSpPr>
            <p:nvPr/>
          </p:nvSpPr>
          <p:spPr bwMode="auto">
            <a:xfrm>
              <a:off x="1085750" y="1204410"/>
              <a:ext cx="3399092" cy="1337083"/>
            </a:xfrm>
            <a:prstGeom prst="roundRect">
              <a:avLst>
                <a:gd name="adj" fmla="val 5528"/>
              </a:avLst>
            </a:prstGeom>
            <a:solidFill>
              <a:srgbClr val="FFFFFF">
                <a:alpha val="10001"/>
              </a:srgbClr>
            </a:solidFill>
            <a:ln w="19050" cap="rnd" algn="ctr">
              <a:solidFill>
                <a:schemeClr val="tx2">
                  <a:lumMod val="75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96645">
                <a:defRPr/>
              </a:pPr>
              <a:endParaRPr lang="zh-CN" altLang="en-US" sz="2200" kern="0">
                <a:solidFill>
                  <a:sysClr val="windowText" lastClr="000000"/>
                </a:solidFill>
              </a:endParaRPr>
            </a:p>
          </p:txBody>
        </p:sp>
        <p:sp>
          <p:nvSpPr>
            <p:cNvPr id="48" name="Text Box 72"/>
            <p:cNvSpPr txBox="1">
              <a:spLocks noChangeArrowheads="1"/>
            </p:cNvSpPr>
            <p:nvPr/>
          </p:nvSpPr>
          <p:spPr bwMode="auto">
            <a:xfrm>
              <a:off x="1288609" y="1184709"/>
              <a:ext cx="2965756" cy="1360609"/>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96645">
                <a:defRPr/>
              </a:pPr>
              <a:endParaRPr lang="en-US" altLang="zh-CN" sz="1200" kern="0" spc="71" dirty="0">
                <a:ln w="11430"/>
                <a:solidFill>
                  <a:sysClr val="windowText" lastClr="000000"/>
                </a:solidFill>
                <a:latin typeface="微软雅黑" panose="020B0503020204020204" pitchFamily="34" charset="-122"/>
                <a:ea typeface="微软雅黑" panose="020B0503020204020204" pitchFamily="34" charset="-122"/>
              </a:endParaRPr>
            </a:p>
            <a:p>
              <a:pPr algn="ctr" defTabSz="1096645">
                <a:lnSpc>
                  <a:spcPct val="140000"/>
                </a:lnSpc>
                <a:defRPr/>
              </a:pPr>
              <a:r>
                <a:rPr sz="2400" kern="0" spc="71" dirty="0">
                  <a:ln w="11430"/>
                  <a:solidFill>
                    <a:schemeClr val="accent1"/>
                  </a:solidFill>
                  <a:latin typeface="微软雅黑" panose="020B0503020204020204" pitchFamily="34" charset="-122"/>
                  <a:ea typeface="微软雅黑" panose="020B0503020204020204" pitchFamily="34" charset="-122"/>
                </a:rPr>
                <a:t> </a:t>
              </a:r>
              <a:r>
                <a:rPr lang="zh-CN" sz="2400" b="1" kern="0" spc="71" dirty="0">
                  <a:ln w="11430"/>
                  <a:solidFill>
                    <a:schemeClr val="accent1"/>
                  </a:solidFill>
                  <a:latin typeface="+mn-ea"/>
                  <a:ea typeface="+mn-ea"/>
                </a:rPr>
                <a:t>评价</a:t>
              </a:r>
            </a:p>
            <a:p>
              <a:pPr algn="l" defTabSz="1096645">
                <a:lnSpc>
                  <a:spcPct val="140000"/>
                </a:lnSpc>
                <a:defRPr/>
              </a:pPr>
              <a:r>
                <a:rPr lang="zh-CN" sz="2000" kern="0" spc="71" dirty="0">
                  <a:ln w="11430"/>
                  <a:solidFill>
                    <a:schemeClr val="tx1"/>
                  </a:solidFill>
                  <a:latin typeface="+mn-ea"/>
                  <a:ea typeface="+mn-ea"/>
                </a:rPr>
                <a:t>具有资产阶级色彩的方案，具有进步意义。</a:t>
              </a:r>
            </a:p>
            <a:p>
              <a:pPr algn="l" defTabSz="1096645">
                <a:lnSpc>
                  <a:spcPct val="140000"/>
                </a:lnSpc>
                <a:defRPr/>
              </a:pPr>
              <a:r>
                <a:rPr lang="zh-CN" sz="2000" kern="0" spc="71" dirty="0">
                  <a:ln w="11430"/>
                  <a:solidFill>
                    <a:schemeClr val="tx1"/>
                  </a:solidFill>
                  <a:latin typeface="+mn-ea"/>
                  <a:ea typeface="+mn-ea"/>
                </a:rPr>
                <a:t>但未反应农民的土地问题，缺乏实行的阶级力量。</a:t>
              </a:r>
            </a:p>
          </p:txBody>
        </p:sp>
      </p:grpSp>
    </p:spTree>
    <p:extLst>
      <p:ext uri="{BB962C8B-B14F-4D97-AF65-F5344CB8AC3E}">
        <p14:creationId xmlns:p14="http://schemas.microsoft.com/office/powerpoint/2010/main" val="4037699970"/>
      </p:ext>
    </p:extLst>
  </p:cSld>
  <p:clrMapOvr>
    <a:masterClrMapping/>
  </p:clrMapOvr>
  <mc:AlternateContent xmlns:mc="http://schemas.openxmlformats.org/markup-compatibility/2006" xmlns:p14="http://schemas.microsoft.com/office/powerpoint/2010/main">
    <mc:Choice Requires="p14">
      <p:transition spd="med" p14:dur="700">
        <p:cover dir="lu"/>
      </p:transition>
    </mc:Choice>
    <mc:Fallback xmlns="">
      <p:transition spd="med">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amond(in)">
                                      <p:cBhvr>
                                        <p:cTn id="12" dur="2000"/>
                                        <p:tgtEl>
                                          <p:spTgt spid="16"/>
                                        </p:tgtEl>
                                      </p:cBhvr>
                                    </p:animEffect>
                                  </p:childTnLst>
                                </p:cTn>
                              </p:par>
                              <p:par>
                                <p:cTn id="13" presetID="2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ppt_w</p:attrName>
                                        </p:attrNameLst>
                                      </p:cBhvr>
                                      <p:tavLst>
                                        <p:tav tm="0">
                                          <p:val>
                                            <p:fltVal val="0"/>
                                          </p:val>
                                        </p:tav>
                                        <p:tav tm="100000">
                                          <p:val>
                                            <p:strVal val="#ppt_w"/>
                                          </p:val>
                                        </p:tav>
                                      </p:tavLst>
                                    </p:anim>
                                    <p:anim calcmode="lin" valueType="num">
                                      <p:cBhvr>
                                        <p:cTn id="21"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616" y="1828800"/>
            <a:ext cx="595099" cy="4310743"/>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二、农民战争的意义和局限</a:t>
            </a:r>
          </a:p>
        </p:txBody>
      </p:sp>
      <p:grpSp>
        <p:nvGrpSpPr>
          <p:cNvPr id="2" name="组合 1"/>
          <p:cNvGrpSpPr/>
          <p:nvPr/>
        </p:nvGrpSpPr>
        <p:grpSpPr>
          <a:xfrm>
            <a:off x="973062" y="911073"/>
            <a:ext cx="5506962" cy="640443"/>
            <a:chOff x="7286799" y="3819822"/>
            <a:chExt cx="9948116" cy="1066800"/>
          </a:xfrm>
          <a:solidFill>
            <a:srgbClr val="C00000"/>
          </a:solidFill>
        </p:grpSpPr>
        <p:sp>
          <p:nvSpPr>
            <p:cNvPr id="4"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（一）太平天国运动的历史意义</a:t>
              </a:r>
              <a:endParaRPr lang="zh-CN" altLang="en-US" sz="2286" b="1" dirty="0">
                <a:solidFill>
                  <a:schemeClr val="bg1"/>
                </a:solidFill>
                <a:latin typeface="黑体" panose="02010609060101010101" pitchFamily="49" charset="-122"/>
                <a:ea typeface="黑体" panose="02010609060101010101" pitchFamily="49" charset="-122"/>
              </a:endParaRPr>
            </a:p>
          </p:txBody>
        </p:sp>
      </p:grpSp>
      <p:sp>
        <p:nvSpPr>
          <p:cNvPr id="28" name="文本框 4"/>
          <p:cNvSpPr txBox="1">
            <a:spLocks noChangeArrowheads="1"/>
          </p:cNvSpPr>
          <p:nvPr/>
        </p:nvSpPr>
        <p:spPr bwMode="auto">
          <a:xfrm>
            <a:off x="3295548" y="202816"/>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a:t>
            </a:r>
            <a:r>
              <a:rPr lang="zh-CN" altLang="en-US" sz="2400" b="1" dirty="0" smtClean="0">
                <a:solidFill>
                  <a:srgbClr val="044875"/>
                </a:solidFill>
                <a:latin typeface="黑体" panose="02010609060101010101" pitchFamily="49" charset="-122"/>
                <a:ea typeface="黑体" panose="02010609060101010101" pitchFamily="49" charset="-122"/>
              </a:rPr>
              <a:t>节  </a:t>
            </a:r>
            <a:r>
              <a:rPr lang="zh-CN" altLang="en-US" sz="2400" b="1" dirty="0" smtClean="0">
                <a:solidFill>
                  <a:srgbClr val="044875"/>
                </a:solidFill>
                <a:latin typeface="黑体" panose="02010609060101010101" pitchFamily="49" charset="-122"/>
                <a:ea typeface="黑体" panose="02010609060101010101" pitchFamily="49" charset="-122"/>
                <a:sym typeface="+mn-ea"/>
              </a:rPr>
              <a:t>农民</a:t>
            </a:r>
            <a:r>
              <a:rPr lang="zh-CN" altLang="en-US" sz="2400" b="1" dirty="0">
                <a:solidFill>
                  <a:srgbClr val="044875"/>
                </a:solidFill>
                <a:latin typeface="黑体" panose="02010609060101010101" pitchFamily="49" charset="-122"/>
                <a:ea typeface="黑体" panose="02010609060101010101" pitchFamily="49" charset="-122"/>
                <a:sym typeface="+mn-ea"/>
              </a:rPr>
              <a:t>群众斗争风暴的起落</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0" name="组合 29"/>
          <p:cNvGrpSpPr/>
          <p:nvPr/>
        </p:nvGrpSpPr>
        <p:grpSpPr>
          <a:xfrm>
            <a:off x="119380" y="1647067"/>
            <a:ext cx="1596827" cy="4924547"/>
            <a:chOff x="77" y="2443"/>
            <a:chExt cx="2971" cy="8566"/>
          </a:xfrm>
          <a:solidFill>
            <a:srgbClr val="044875"/>
          </a:solidFill>
        </p:grpSpPr>
        <p:cxnSp>
          <p:nvCxnSpPr>
            <p:cNvPr id="31" name="直接连接符 30"/>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8" name="组合 37"/>
            <p:cNvGrpSpPr/>
            <p:nvPr/>
          </p:nvGrpSpPr>
          <p:grpSpPr>
            <a:xfrm>
              <a:off x="77" y="2443"/>
              <a:ext cx="1225" cy="8566"/>
              <a:chOff x="77" y="2435"/>
              <a:chExt cx="1225" cy="8566"/>
            </a:xfrm>
            <a:grpFill/>
          </p:grpSpPr>
          <p:cxnSp>
            <p:nvCxnSpPr>
              <p:cNvPr id="39" name="直接连接符 38"/>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0" name="组合 39"/>
              <p:cNvGrpSpPr/>
              <p:nvPr/>
            </p:nvGrpSpPr>
            <p:grpSpPr>
              <a:xfrm>
                <a:off x="1182" y="2435"/>
                <a:ext cx="120" cy="8566"/>
                <a:chOff x="1182" y="2435"/>
                <a:chExt cx="120" cy="8566"/>
              </a:xfrm>
              <a:grpFill/>
            </p:grpSpPr>
            <p:cxnSp>
              <p:nvCxnSpPr>
                <p:cNvPr id="41" name="直接连接符 40"/>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2" name="椭圆 41"/>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3" name="TextBox 30"/>
          <p:cNvSpPr txBox="1"/>
          <p:nvPr/>
        </p:nvSpPr>
        <p:spPr>
          <a:xfrm>
            <a:off x="1004511" y="1783320"/>
            <a:ext cx="11094830" cy="1217962"/>
          </a:xfrm>
          <a:prstGeom prst="rect">
            <a:avLst/>
          </a:prstGeom>
          <a:noFill/>
        </p:spPr>
        <p:txBody>
          <a:bodyPr wrap="square" rtlCol="0">
            <a:spAutoFit/>
          </a:bodyPr>
          <a:lstStyle/>
          <a:p>
            <a:pPr defTabSz="870875">
              <a:lnSpc>
                <a:spcPct val="120000"/>
              </a:lnSpc>
            </a:pPr>
            <a:r>
              <a:rPr lang="en-US" sz="2286" b="1" dirty="0">
                <a:solidFill>
                  <a:srgbClr val="760000"/>
                </a:solidFill>
                <a:latin typeface="+mn-ea"/>
                <a:ea typeface="+mn-ea"/>
              </a:rPr>
              <a:t>1</a:t>
            </a:r>
            <a:r>
              <a:rPr lang="en-US" altLang="zh-CN" sz="2286" b="1" dirty="0" smtClean="0">
                <a:solidFill>
                  <a:srgbClr val="760000"/>
                </a:solidFill>
                <a:latin typeface="+mn-ea"/>
                <a:ea typeface="+mn-ea"/>
              </a:rPr>
              <a:t>.</a:t>
            </a:r>
            <a:r>
              <a:rPr sz="2286" b="1" dirty="0" smtClean="0">
                <a:solidFill>
                  <a:srgbClr val="760000"/>
                </a:solidFill>
                <a:latin typeface="+mn-ea"/>
                <a:ea typeface="+mn-ea"/>
              </a:rPr>
              <a:t> </a:t>
            </a:r>
            <a:r>
              <a:rPr sz="2286" b="1" dirty="0" err="1" smtClean="0">
                <a:solidFill>
                  <a:srgbClr val="760000"/>
                </a:solidFill>
                <a:latin typeface="+mn-ea"/>
                <a:ea typeface="+mn-ea"/>
              </a:rPr>
              <a:t>用战争方式</a:t>
            </a:r>
            <a:r>
              <a:rPr lang="zh-CN" altLang="en-US" sz="2286" b="1" dirty="0" smtClean="0">
                <a:solidFill>
                  <a:srgbClr val="760000"/>
                </a:solidFill>
                <a:latin typeface="+mn-ea"/>
                <a:ea typeface="+mn-ea"/>
              </a:rPr>
              <a:t>沉重打击了封建统治阶级，强烈撼动了</a:t>
            </a:r>
            <a:r>
              <a:rPr sz="2286" b="1" dirty="0" smtClean="0">
                <a:solidFill>
                  <a:srgbClr val="760000"/>
                </a:solidFill>
                <a:latin typeface="+mn-ea"/>
                <a:ea typeface="+mn-ea"/>
              </a:rPr>
              <a:t>清</a:t>
            </a:r>
            <a:r>
              <a:rPr lang="zh-CN" altLang="en-US" sz="2286" b="1" dirty="0" smtClean="0">
                <a:solidFill>
                  <a:srgbClr val="760000"/>
                </a:solidFill>
                <a:latin typeface="+mn-ea"/>
                <a:ea typeface="+mn-ea"/>
              </a:rPr>
              <a:t>政府的</a:t>
            </a:r>
            <a:r>
              <a:rPr sz="2286" b="1" dirty="0" err="1" smtClean="0">
                <a:solidFill>
                  <a:srgbClr val="760000"/>
                </a:solidFill>
                <a:latin typeface="+mn-ea"/>
                <a:ea typeface="+mn-ea"/>
              </a:rPr>
              <a:t>统治</a:t>
            </a:r>
            <a:r>
              <a:rPr lang="zh-CN" altLang="en-US" sz="2286" b="1" dirty="0" smtClean="0">
                <a:solidFill>
                  <a:srgbClr val="760000"/>
                </a:solidFill>
                <a:latin typeface="+mn-ea"/>
                <a:ea typeface="+mn-ea"/>
              </a:rPr>
              <a:t>基础；</a:t>
            </a:r>
            <a:endParaRPr sz="2286" b="1" dirty="0">
              <a:solidFill>
                <a:srgbClr val="760000"/>
              </a:solidFill>
              <a:latin typeface="+mn-ea"/>
              <a:ea typeface="+mn-ea"/>
            </a:endParaRPr>
          </a:p>
          <a:p>
            <a:pPr defTabSz="870875">
              <a:lnSpc>
                <a:spcPct val="120000"/>
              </a:lnSpc>
            </a:pPr>
            <a:r>
              <a:rPr lang="zh-CN" altLang="en-US" sz="1905" dirty="0">
                <a:solidFill>
                  <a:srgbClr val="394C53"/>
                </a:solidFill>
                <a:latin typeface="+mn-ea"/>
                <a:ea typeface="+mn-ea"/>
                <a:cs typeface="楷体" panose="02010609060101010101" charset="-122"/>
              </a:rPr>
              <a:t>    历时</a:t>
            </a:r>
            <a:r>
              <a:rPr lang="en-US" altLang="zh-CN" sz="1905" dirty="0">
                <a:solidFill>
                  <a:srgbClr val="394C53"/>
                </a:solidFill>
                <a:latin typeface="+mn-ea"/>
                <a:ea typeface="+mn-ea"/>
                <a:cs typeface="楷体" panose="02010609060101010101" charset="-122"/>
              </a:rPr>
              <a:t>14</a:t>
            </a:r>
            <a:r>
              <a:rPr lang="zh-CN" altLang="en-US" sz="1905" dirty="0">
                <a:solidFill>
                  <a:srgbClr val="394C53"/>
                </a:solidFill>
                <a:latin typeface="+mn-ea"/>
                <a:ea typeface="+mn-ea"/>
                <a:cs typeface="楷体" panose="02010609060101010101" charset="-122"/>
              </a:rPr>
              <a:t>载，转战</a:t>
            </a:r>
            <a:r>
              <a:rPr lang="en-US" altLang="zh-CN" sz="1905" dirty="0">
                <a:solidFill>
                  <a:srgbClr val="394C53"/>
                </a:solidFill>
                <a:latin typeface="+mn-ea"/>
                <a:ea typeface="+mn-ea"/>
                <a:cs typeface="楷体" panose="02010609060101010101" charset="-122"/>
              </a:rPr>
              <a:t>18</a:t>
            </a:r>
            <a:r>
              <a:rPr lang="zh-CN" altLang="en-US" sz="1905" dirty="0">
                <a:solidFill>
                  <a:srgbClr val="394C53"/>
                </a:solidFill>
                <a:latin typeface="+mn-ea"/>
                <a:ea typeface="+mn-ea"/>
                <a:cs typeface="楷体" panose="02010609060101010101" charset="-122"/>
              </a:rPr>
              <a:t>省，建立了与清朝对峙的政权。在太平天国运动影响下，天地会、捻军等各地起义不断。</a:t>
            </a:r>
          </a:p>
        </p:txBody>
      </p:sp>
      <p:sp>
        <p:nvSpPr>
          <p:cNvPr id="24" name="TextBox 30"/>
          <p:cNvSpPr txBox="1"/>
          <p:nvPr/>
        </p:nvSpPr>
        <p:spPr>
          <a:xfrm>
            <a:off x="1002926" y="4885006"/>
            <a:ext cx="9996714" cy="866199"/>
          </a:xfrm>
          <a:prstGeom prst="rect">
            <a:avLst/>
          </a:prstGeom>
          <a:noFill/>
        </p:spPr>
        <p:txBody>
          <a:bodyPr wrap="square" rtlCol="0">
            <a:spAutoFit/>
          </a:bodyPr>
          <a:lstStyle/>
          <a:p>
            <a:pPr defTabSz="870875">
              <a:lnSpc>
                <a:spcPct val="120000"/>
              </a:lnSpc>
            </a:pPr>
            <a:r>
              <a:rPr lang="en-US" sz="2286" b="1" dirty="0" smtClean="0">
                <a:solidFill>
                  <a:srgbClr val="760000"/>
                </a:solidFill>
                <a:latin typeface="+mn-ea"/>
                <a:ea typeface="+mn-ea"/>
              </a:rPr>
              <a:t>4.  </a:t>
            </a:r>
            <a:r>
              <a:rPr sz="2286" b="1" dirty="0" err="1" smtClean="0">
                <a:solidFill>
                  <a:srgbClr val="760000"/>
                </a:solidFill>
                <a:latin typeface="+mn-ea"/>
                <a:ea typeface="+mn-ea"/>
              </a:rPr>
              <a:t>沉重打击了外国侵略势力</a:t>
            </a:r>
            <a:r>
              <a:rPr lang="zh-CN" altLang="en-US" sz="2286" b="1" dirty="0">
                <a:solidFill>
                  <a:srgbClr val="760000"/>
                </a:solidFill>
                <a:latin typeface="+mn-ea"/>
                <a:ea typeface="+mn-ea"/>
              </a:rPr>
              <a:t>；</a:t>
            </a:r>
            <a:endParaRPr sz="2286" b="1" dirty="0">
              <a:solidFill>
                <a:srgbClr val="760000"/>
              </a:solidFill>
              <a:latin typeface="+mn-ea"/>
              <a:ea typeface="+mn-ea"/>
            </a:endParaRPr>
          </a:p>
          <a:p>
            <a:pPr defTabSz="870875">
              <a:lnSpc>
                <a:spcPct val="120000"/>
              </a:lnSpc>
            </a:pPr>
            <a:r>
              <a:rPr lang="zh-CN" altLang="en-US" sz="1905" dirty="0">
                <a:solidFill>
                  <a:srgbClr val="394C53"/>
                </a:solidFill>
                <a:latin typeface="+mn-ea"/>
                <a:ea typeface="+mn-ea"/>
                <a:cs typeface="楷体" panose="02010609060101010101" charset="-122"/>
              </a:rPr>
              <a:t>    多次重创外国军队，同时打死多名将领。</a:t>
            </a:r>
          </a:p>
        </p:txBody>
      </p:sp>
      <p:sp>
        <p:nvSpPr>
          <p:cNvPr id="25" name="TextBox 30"/>
          <p:cNvSpPr txBox="1"/>
          <p:nvPr/>
        </p:nvSpPr>
        <p:spPr>
          <a:xfrm>
            <a:off x="1002926" y="5693870"/>
            <a:ext cx="9996714" cy="1288301"/>
          </a:xfrm>
          <a:prstGeom prst="rect">
            <a:avLst/>
          </a:prstGeom>
          <a:noFill/>
        </p:spPr>
        <p:txBody>
          <a:bodyPr wrap="square" rtlCol="0">
            <a:spAutoFit/>
          </a:bodyPr>
          <a:lstStyle/>
          <a:p>
            <a:pPr defTabSz="870875">
              <a:lnSpc>
                <a:spcPct val="120000"/>
              </a:lnSpc>
            </a:pPr>
            <a:r>
              <a:rPr lang="en-US" altLang="zh-CN" sz="2286" b="1" dirty="0" smtClean="0">
                <a:solidFill>
                  <a:srgbClr val="760000"/>
                </a:solidFill>
                <a:latin typeface="+mn-ea"/>
                <a:ea typeface="+mn-ea"/>
              </a:rPr>
              <a:t>5.</a:t>
            </a:r>
            <a:r>
              <a:rPr lang="zh-CN" altLang="en-US" sz="2286" b="1" dirty="0" smtClean="0">
                <a:solidFill>
                  <a:srgbClr val="760000"/>
                </a:solidFill>
                <a:latin typeface="+mn-ea"/>
                <a:ea typeface="+mn-ea"/>
              </a:rPr>
              <a:t>冲击了西方殖民主义在亚洲的统治。</a:t>
            </a:r>
            <a:endParaRPr lang="en-US" altLang="zh-CN" sz="2286" b="1" dirty="0" smtClean="0">
              <a:solidFill>
                <a:srgbClr val="760000"/>
              </a:solidFill>
              <a:latin typeface="+mn-ea"/>
              <a:ea typeface="+mn-ea"/>
            </a:endParaRPr>
          </a:p>
          <a:p>
            <a:pPr defTabSz="870875">
              <a:lnSpc>
                <a:spcPct val="120000"/>
              </a:lnSpc>
            </a:pPr>
            <a:r>
              <a:rPr lang="en-US" sz="2286" b="1" dirty="0">
                <a:solidFill>
                  <a:srgbClr val="760000"/>
                </a:solidFill>
                <a:latin typeface="+mn-ea"/>
                <a:ea typeface="+mn-ea"/>
              </a:rPr>
              <a:t> </a:t>
            </a:r>
            <a:r>
              <a:rPr lang="en-US" sz="2286" b="1" dirty="0" smtClean="0">
                <a:solidFill>
                  <a:srgbClr val="760000"/>
                </a:solidFill>
                <a:latin typeface="+mn-ea"/>
                <a:ea typeface="+mn-ea"/>
              </a:rPr>
              <a:t>      </a:t>
            </a:r>
            <a:r>
              <a:rPr lang="zh-CN" altLang="en-US" sz="1905" dirty="0">
                <a:solidFill>
                  <a:srgbClr val="394C53"/>
                </a:solidFill>
                <a:latin typeface="+mn-ea"/>
                <a:ea typeface="+mn-ea"/>
                <a:cs typeface="楷体" panose="02010609060101010101" charset="-122"/>
              </a:rPr>
              <a:t>在</a:t>
            </a:r>
            <a:r>
              <a:rPr lang="en-US" altLang="zh-CN" sz="1905" dirty="0">
                <a:solidFill>
                  <a:srgbClr val="394C53"/>
                </a:solidFill>
                <a:latin typeface="+mn-ea"/>
                <a:ea typeface="+mn-ea"/>
                <a:cs typeface="楷体" panose="02010609060101010101" charset="-122"/>
              </a:rPr>
              <a:t>19</a:t>
            </a:r>
            <a:r>
              <a:rPr lang="zh-CN" altLang="en-US" sz="1905" dirty="0">
                <a:solidFill>
                  <a:srgbClr val="394C53"/>
                </a:solidFill>
                <a:latin typeface="+mn-ea"/>
                <a:ea typeface="+mn-ea"/>
                <a:cs typeface="楷体" panose="02010609060101010101" charset="-122"/>
              </a:rPr>
              <a:t>世纪中叶亚洲民族解放运动中，时间最久、规模最大、影响最深</a:t>
            </a:r>
            <a:endParaRPr sz="1905" dirty="0">
              <a:solidFill>
                <a:srgbClr val="394C53"/>
              </a:solidFill>
              <a:latin typeface="+mn-ea"/>
              <a:ea typeface="+mn-ea"/>
              <a:cs typeface="楷体" panose="02010609060101010101" charset="-122"/>
            </a:endParaRPr>
          </a:p>
          <a:p>
            <a:pPr defTabSz="870875">
              <a:lnSpc>
                <a:spcPct val="120000"/>
              </a:lnSpc>
            </a:pPr>
            <a:r>
              <a:rPr lang="zh-CN" altLang="en-US" sz="1905" dirty="0">
                <a:solidFill>
                  <a:srgbClr val="394C53"/>
                </a:solidFill>
                <a:latin typeface="+mn-ea"/>
                <a:ea typeface="+mn-ea"/>
                <a:cs typeface="楷体" panose="02010609060101010101" charset="-122"/>
              </a:rPr>
              <a:t>    </a:t>
            </a:r>
          </a:p>
        </p:txBody>
      </p:sp>
      <p:sp>
        <p:nvSpPr>
          <p:cNvPr id="17" name="TextBox 30"/>
          <p:cNvSpPr txBox="1"/>
          <p:nvPr/>
        </p:nvSpPr>
        <p:spPr>
          <a:xfrm>
            <a:off x="1002926" y="2882687"/>
            <a:ext cx="10204148" cy="1288301"/>
          </a:xfrm>
          <a:prstGeom prst="rect">
            <a:avLst/>
          </a:prstGeom>
          <a:noFill/>
        </p:spPr>
        <p:txBody>
          <a:bodyPr wrap="square" rtlCol="0">
            <a:spAutoFit/>
          </a:bodyPr>
          <a:lstStyle/>
          <a:p>
            <a:pPr defTabSz="870875">
              <a:lnSpc>
                <a:spcPct val="120000"/>
              </a:lnSpc>
            </a:pPr>
            <a:r>
              <a:rPr lang="en-US" sz="2286" b="1" dirty="0" smtClean="0">
                <a:solidFill>
                  <a:srgbClr val="760000"/>
                </a:solidFill>
                <a:latin typeface="+mn-ea"/>
                <a:ea typeface="+mn-ea"/>
              </a:rPr>
              <a:t>2</a:t>
            </a:r>
            <a:r>
              <a:rPr lang="en-US" altLang="zh-CN" sz="2286" b="1" dirty="0" smtClean="0">
                <a:solidFill>
                  <a:srgbClr val="760000"/>
                </a:solidFill>
                <a:latin typeface="+mn-ea"/>
                <a:ea typeface="+mn-ea"/>
              </a:rPr>
              <a:t>.</a:t>
            </a:r>
            <a:r>
              <a:rPr sz="2286" b="1" dirty="0" smtClean="0">
                <a:solidFill>
                  <a:srgbClr val="760000"/>
                </a:solidFill>
                <a:latin typeface="+mn-ea"/>
                <a:ea typeface="+mn-ea"/>
              </a:rPr>
              <a:t> </a:t>
            </a:r>
            <a:r>
              <a:rPr lang="zh-CN" altLang="en-US" sz="2286" b="1" dirty="0" smtClean="0">
                <a:solidFill>
                  <a:srgbClr val="760000"/>
                </a:solidFill>
                <a:latin typeface="+mn-ea"/>
                <a:ea typeface="+mn-ea"/>
              </a:rPr>
              <a:t>是中国旧式农民战争的最高峰；</a:t>
            </a:r>
            <a:endParaRPr lang="en-US" altLang="zh-CN" sz="2286" b="1" dirty="0" smtClean="0">
              <a:solidFill>
                <a:srgbClr val="760000"/>
              </a:solidFill>
              <a:latin typeface="+mn-ea"/>
              <a:ea typeface="+mn-ea"/>
            </a:endParaRPr>
          </a:p>
          <a:p>
            <a:pPr defTabSz="870875">
              <a:lnSpc>
                <a:spcPct val="120000"/>
              </a:lnSpc>
            </a:pPr>
            <a:r>
              <a:rPr lang="en-US" altLang="zh-CN" sz="2286" b="1" dirty="0">
                <a:solidFill>
                  <a:srgbClr val="760000"/>
                </a:solidFill>
                <a:latin typeface="+mn-ea"/>
                <a:ea typeface="+mn-ea"/>
                <a:cs typeface="楷体" panose="02010609060101010101" charset="-122"/>
              </a:rPr>
              <a:t> </a:t>
            </a:r>
            <a:r>
              <a:rPr lang="en-US" altLang="zh-CN" sz="2286" b="1" dirty="0" smtClean="0">
                <a:solidFill>
                  <a:srgbClr val="760000"/>
                </a:solidFill>
                <a:latin typeface="+mn-ea"/>
                <a:ea typeface="+mn-ea"/>
                <a:cs typeface="楷体" panose="02010609060101010101" charset="-122"/>
              </a:rPr>
              <a:t>  </a:t>
            </a:r>
            <a:r>
              <a:rPr lang="zh-CN" altLang="en-US" sz="1905" dirty="0" smtClean="0">
                <a:solidFill>
                  <a:srgbClr val="394C53"/>
                </a:solidFill>
                <a:latin typeface="+mn-ea"/>
                <a:ea typeface="+mn-ea"/>
                <a:cs typeface="楷体" panose="02010609060101010101" charset="-122"/>
              </a:rPr>
              <a:t>提出</a:t>
            </a:r>
            <a:r>
              <a:rPr lang="zh-CN" altLang="en-US" sz="1905" dirty="0">
                <a:solidFill>
                  <a:srgbClr val="394C53"/>
                </a:solidFill>
                <a:latin typeface="+mn-ea"/>
                <a:ea typeface="+mn-ea"/>
                <a:cs typeface="楷体" panose="02010609060101010101" charset="-122"/>
              </a:rPr>
              <a:t>了反映农民土地要求的纲领《天朝田亩制度》，并探索向西方学习，第一次提出了中国资本主义近代化的方案《资政新篇》</a:t>
            </a:r>
            <a:endParaRPr sz="1905" dirty="0">
              <a:solidFill>
                <a:srgbClr val="394C53"/>
              </a:solidFill>
              <a:latin typeface="+mn-ea"/>
              <a:ea typeface="+mn-ea"/>
              <a:cs typeface="楷体" panose="02010609060101010101" charset="-122"/>
            </a:endParaRPr>
          </a:p>
        </p:txBody>
      </p:sp>
      <p:sp>
        <p:nvSpPr>
          <p:cNvPr id="18" name="TextBox 30"/>
          <p:cNvSpPr txBox="1"/>
          <p:nvPr/>
        </p:nvSpPr>
        <p:spPr>
          <a:xfrm>
            <a:off x="1002926" y="4238926"/>
            <a:ext cx="10204148" cy="514436"/>
          </a:xfrm>
          <a:prstGeom prst="rect">
            <a:avLst/>
          </a:prstGeom>
          <a:noFill/>
        </p:spPr>
        <p:txBody>
          <a:bodyPr wrap="square" rtlCol="0">
            <a:spAutoFit/>
          </a:bodyPr>
          <a:lstStyle/>
          <a:p>
            <a:pPr defTabSz="870875">
              <a:lnSpc>
                <a:spcPct val="120000"/>
              </a:lnSpc>
            </a:pPr>
            <a:r>
              <a:rPr lang="en-US" sz="2286" b="1" dirty="0" smtClean="0">
                <a:solidFill>
                  <a:srgbClr val="760000"/>
                </a:solidFill>
                <a:latin typeface="+mn-ea"/>
                <a:ea typeface="+mn-ea"/>
              </a:rPr>
              <a:t>3.  </a:t>
            </a:r>
            <a:r>
              <a:rPr lang="zh-CN" altLang="en-US" sz="2286" b="1" dirty="0" smtClean="0">
                <a:solidFill>
                  <a:srgbClr val="760000"/>
                </a:solidFill>
                <a:latin typeface="+mn-ea"/>
                <a:ea typeface="+mn-ea"/>
              </a:rPr>
              <a:t>冲击了孔子和儒家经典的正统权威；</a:t>
            </a:r>
            <a:endParaRPr lang="zh-CN" altLang="en-US" sz="1905" dirty="0">
              <a:solidFill>
                <a:srgbClr val="394C53"/>
              </a:solidFill>
              <a:latin typeface="+mn-ea"/>
              <a:ea typeface="+mn-ea"/>
              <a:cs typeface="楷体" panose="02010609060101010101" charset="-122"/>
            </a:endParaRPr>
          </a:p>
        </p:txBody>
      </p:sp>
    </p:spTree>
    <p:extLst>
      <p:ext uri="{BB962C8B-B14F-4D97-AF65-F5344CB8AC3E}">
        <p14:creationId xmlns:p14="http://schemas.microsoft.com/office/powerpoint/2010/main" val="4111917147"/>
      </p:ext>
    </p:extLst>
  </p:cSld>
  <p:clrMapOvr>
    <a:masterClrMapping/>
  </p:clrMapOvr>
  <mc:AlternateContent xmlns:mc="http://schemas.openxmlformats.org/markup-compatibility/2006" xmlns:p14="http://schemas.microsoft.com/office/powerpoint/2010/main">
    <mc:Choice Requires="p14">
      <p:transition spd="med" p14:dur="700">
        <p:cover dir="lu"/>
      </p:transition>
    </mc:Choice>
    <mc:Fallback xmlns="">
      <p:transition spd="med">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616" y="1828800"/>
            <a:ext cx="595099" cy="4376556"/>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二、农民战争的意义和局限</a:t>
            </a:r>
          </a:p>
        </p:txBody>
      </p:sp>
      <p:grpSp>
        <p:nvGrpSpPr>
          <p:cNvPr id="2" name="组合 1"/>
          <p:cNvGrpSpPr/>
          <p:nvPr/>
        </p:nvGrpSpPr>
        <p:grpSpPr>
          <a:xfrm>
            <a:off x="973062" y="911073"/>
            <a:ext cx="5506962" cy="640443"/>
            <a:chOff x="7286799" y="3819822"/>
            <a:chExt cx="9948116" cy="1066800"/>
          </a:xfrm>
          <a:solidFill>
            <a:srgbClr val="C00000"/>
          </a:solidFill>
        </p:grpSpPr>
        <p:sp>
          <p:nvSpPr>
            <p:cNvPr id="4"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a:solidFill>
                    <a:schemeClr val="bg1"/>
                  </a:solidFill>
                  <a:latin typeface="黑体" panose="02010609060101010101" pitchFamily="49" charset="-122"/>
                  <a:ea typeface="黑体" panose="02010609060101010101" pitchFamily="49" charset="-122"/>
                </a:rPr>
                <a:t>（二）太平天国运动失败的原因</a:t>
              </a:r>
            </a:p>
          </p:txBody>
        </p:sp>
      </p:grpSp>
      <p:sp>
        <p:nvSpPr>
          <p:cNvPr id="28" name="文本框 4"/>
          <p:cNvSpPr txBox="1">
            <a:spLocks noChangeArrowheads="1"/>
          </p:cNvSpPr>
          <p:nvPr/>
        </p:nvSpPr>
        <p:spPr bwMode="auto">
          <a:xfrm>
            <a:off x="3710576" y="170801"/>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a:t>
            </a:r>
            <a:r>
              <a:rPr lang="zh-CN" altLang="en-US" sz="2400" b="1" dirty="0" smtClean="0">
                <a:solidFill>
                  <a:srgbClr val="044875"/>
                </a:solidFill>
                <a:latin typeface="黑体" panose="02010609060101010101" pitchFamily="49" charset="-122"/>
                <a:ea typeface="黑体" panose="02010609060101010101" pitchFamily="49" charset="-122"/>
              </a:rPr>
              <a:t>节  </a:t>
            </a:r>
            <a:r>
              <a:rPr lang="zh-CN" altLang="en-US" sz="2400" b="1" dirty="0" smtClean="0">
                <a:solidFill>
                  <a:srgbClr val="044875"/>
                </a:solidFill>
                <a:latin typeface="黑体" panose="02010609060101010101" pitchFamily="49" charset="-122"/>
                <a:ea typeface="黑体" panose="02010609060101010101" pitchFamily="49" charset="-122"/>
                <a:sym typeface="+mn-ea"/>
              </a:rPr>
              <a:t>农民</a:t>
            </a:r>
            <a:r>
              <a:rPr lang="zh-CN" altLang="en-US" sz="2400" b="1" dirty="0">
                <a:solidFill>
                  <a:srgbClr val="044875"/>
                </a:solidFill>
                <a:latin typeface="黑体" panose="02010609060101010101" pitchFamily="49" charset="-122"/>
                <a:ea typeface="黑体" panose="02010609060101010101" pitchFamily="49" charset="-122"/>
                <a:sym typeface="+mn-ea"/>
              </a:rPr>
              <a:t>群众斗争风暴的起落</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0" name="组合 29"/>
          <p:cNvGrpSpPr/>
          <p:nvPr/>
        </p:nvGrpSpPr>
        <p:grpSpPr>
          <a:xfrm>
            <a:off x="119380" y="1647067"/>
            <a:ext cx="1596827" cy="4924547"/>
            <a:chOff x="77" y="2443"/>
            <a:chExt cx="2971" cy="8566"/>
          </a:xfrm>
          <a:solidFill>
            <a:srgbClr val="044875"/>
          </a:solidFill>
        </p:grpSpPr>
        <p:cxnSp>
          <p:nvCxnSpPr>
            <p:cNvPr id="31" name="直接连接符 30"/>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8" name="组合 37"/>
            <p:cNvGrpSpPr/>
            <p:nvPr/>
          </p:nvGrpSpPr>
          <p:grpSpPr>
            <a:xfrm>
              <a:off x="77" y="2443"/>
              <a:ext cx="1225" cy="8566"/>
              <a:chOff x="77" y="2435"/>
              <a:chExt cx="1225" cy="8566"/>
            </a:xfrm>
            <a:grpFill/>
          </p:grpSpPr>
          <p:cxnSp>
            <p:nvCxnSpPr>
              <p:cNvPr id="39" name="直接连接符 38"/>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0" name="组合 39"/>
              <p:cNvGrpSpPr/>
              <p:nvPr/>
            </p:nvGrpSpPr>
            <p:grpSpPr>
              <a:xfrm>
                <a:off x="1182" y="2435"/>
                <a:ext cx="120" cy="8566"/>
                <a:chOff x="1182" y="2435"/>
                <a:chExt cx="120" cy="8566"/>
              </a:xfrm>
              <a:grpFill/>
            </p:grpSpPr>
            <p:cxnSp>
              <p:nvCxnSpPr>
                <p:cNvPr id="41" name="直接连接符 40"/>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2" name="椭圆 41"/>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3" name="文本框 22"/>
          <p:cNvSpPr txBox="1"/>
          <p:nvPr/>
        </p:nvSpPr>
        <p:spPr>
          <a:xfrm>
            <a:off x="1716743" y="2038205"/>
            <a:ext cx="8411189" cy="444737"/>
          </a:xfrm>
          <a:prstGeom prst="rect">
            <a:avLst/>
          </a:prstGeom>
          <a:noFill/>
          <a:ln w="9525">
            <a:noFill/>
          </a:ln>
        </p:spPr>
        <p:txBody>
          <a:bodyPr wrap="square">
            <a:spAutoFit/>
          </a:bodyPr>
          <a:lstStyle/>
          <a:p>
            <a:pPr>
              <a:spcBef>
                <a:spcPct val="50000"/>
              </a:spcBef>
            </a:pPr>
            <a:r>
              <a:rPr lang="en-US" altLang="zh-CN" sz="2290" b="1" dirty="0">
                <a:solidFill>
                  <a:srgbClr val="000000"/>
                </a:solidFill>
                <a:latin typeface="+mn-ea"/>
                <a:ea typeface="+mn-ea"/>
                <a:cs typeface="微软雅黑" panose="020B0503020204020204" pitchFamily="34" charset="-122"/>
              </a:rPr>
              <a:t>1.</a:t>
            </a:r>
            <a:r>
              <a:rPr lang="zh-CN" altLang="en-US" sz="2290" b="1" dirty="0">
                <a:solidFill>
                  <a:schemeClr val="accent1"/>
                </a:solidFill>
                <a:latin typeface="+mn-ea"/>
                <a:ea typeface="+mn-ea"/>
                <a:cs typeface="微软雅黑" panose="020B0503020204020204" pitchFamily="34" charset="-122"/>
              </a:rPr>
              <a:t>客观原因</a:t>
            </a:r>
            <a:r>
              <a:rPr lang="zh-CN" altLang="en-US" sz="2290" b="1" dirty="0">
                <a:solidFill>
                  <a:srgbClr val="000000"/>
                </a:solidFill>
                <a:latin typeface="+mn-ea"/>
                <a:ea typeface="+mn-ea"/>
                <a:cs typeface="微软雅黑" panose="020B0503020204020204" pitchFamily="34" charset="-122"/>
              </a:rPr>
              <a:t>：</a:t>
            </a:r>
            <a:r>
              <a:rPr lang="zh-CN" altLang="en-US" sz="2290" dirty="0">
                <a:solidFill>
                  <a:srgbClr val="000000"/>
                </a:solidFill>
                <a:latin typeface="+mn-ea"/>
                <a:ea typeface="+mn-ea"/>
                <a:cs typeface="微软雅黑" panose="020B0503020204020204" pitchFamily="34" charset="-122"/>
              </a:rPr>
              <a:t>封建势力和外国资本主义力量的强大</a:t>
            </a:r>
            <a:r>
              <a:rPr lang="zh-CN" altLang="en-US" sz="2290" b="1" dirty="0">
                <a:solidFill>
                  <a:srgbClr val="000000"/>
                </a:solidFill>
                <a:latin typeface="+mn-ea"/>
                <a:ea typeface="+mn-ea"/>
                <a:cs typeface="微软雅黑" panose="020B0503020204020204" pitchFamily="34" charset="-122"/>
              </a:rPr>
              <a:t>。</a:t>
            </a:r>
          </a:p>
        </p:txBody>
      </p:sp>
      <p:grpSp>
        <p:nvGrpSpPr>
          <p:cNvPr id="24" name="组合 23"/>
          <p:cNvGrpSpPr/>
          <p:nvPr/>
        </p:nvGrpSpPr>
        <p:grpSpPr>
          <a:xfrm>
            <a:off x="1606579" y="3006226"/>
            <a:ext cx="9154795" cy="3199130"/>
            <a:chOff x="3412" y="6051"/>
            <a:chExt cx="7783" cy="2787"/>
          </a:xfrm>
        </p:grpSpPr>
        <p:grpSp>
          <p:nvGrpSpPr>
            <p:cNvPr id="25" name="组合 24"/>
            <p:cNvGrpSpPr/>
            <p:nvPr/>
          </p:nvGrpSpPr>
          <p:grpSpPr>
            <a:xfrm>
              <a:off x="3412" y="6051"/>
              <a:ext cx="4021" cy="2787"/>
              <a:chOff x="703" y="2205"/>
              <a:chExt cx="2359" cy="1309"/>
            </a:xfrm>
          </p:grpSpPr>
          <p:pic>
            <p:nvPicPr>
              <p:cNvPr id="33" name="图片 32" descr="012"/>
              <p:cNvPicPr>
                <a:picLocks noChangeAspect="1"/>
              </p:cNvPicPr>
              <p:nvPr/>
            </p:nvPicPr>
            <p:blipFill>
              <a:blip r:embed="rId3"/>
              <a:stretch>
                <a:fillRect/>
              </a:stretch>
            </p:blipFill>
            <p:spPr>
              <a:xfrm>
                <a:off x="703" y="2205"/>
                <a:ext cx="2359" cy="1309"/>
              </a:xfrm>
              <a:prstGeom prst="rect">
                <a:avLst/>
              </a:prstGeom>
              <a:noFill/>
              <a:ln w="9525">
                <a:noFill/>
              </a:ln>
            </p:spPr>
          </p:pic>
          <p:sp>
            <p:nvSpPr>
              <p:cNvPr id="34" name="文本框 33"/>
              <p:cNvSpPr txBox="1"/>
              <p:nvPr/>
            </p:nvSpPr>
            <p:spPr>
              <a:xfrm>
                <a:off x="808" y="2324"/>
                <a:ext cx="214" cy="472"/>
              </a:xfrm>
              <a:prstGeom prst="rect">
                <a:avLst/>
              </a:prstGeom>
              <a:noFill/>
              <a:ln w="9525">
                <a:noFill/>
              </a:ln>
            </p:spPr>
            <p:txBody>
              <a:bodyPr vert="eaVert" wrap="square">
                <a:spAutoFit/>
              </a:bodyPr>
              <a:lstStyle/>
              <a:p>
                <a:pPr>
                  <a:spcBef>
                    <a:spcPct val="50000"/>
                  </a:spcBef>
                </a:pPr>
                <a:r>
                  <a:rPr lang="zh-CN" altLang="en-US" sz="1600" b="1" dirty="0">
                    <a:solidFill>
                      <a:schemeClr val="tx2"/>
                    </a:solidFill>
                    <a:latin typeface="Arial" panose="020B0604020202020204" pitchFamily="34" charset="0"/>
                    <a:ea typeface="楷体_GB2312" pitchFamily="49" charset="-122"/>
                  </a:rPr>
                  <a:t>淮军</a:t>
                </a:r>
              </a:p>
            </p:txBody>
          </p:sp>
        </p:grpSp>
        <p:grpSp>
          <p:nvGrpSpPr>
            <p:cNvPr id="26" name="组合 25"/>
            <p:cNvGrpSpPr/>
            <p:nvPr/>
          </p:nvGrpSpPr>
          <p:grpSpPr>
            <a:xfrm>
              <a:off x="7235" y="6052"/>
              <a:ext cx="3960" cy="2786"/>
              <a:chOff x="3016" y="2205"/>
              <a:chExt cx="2314" cy="1407"/>
            </a:xfrm>
          </p:grpSpPr>
          <p:pic>
            <p:nvPicPr>
              <p:cNvPr id="27" name="图片 26" descr="011">
                <a:hlinkClick r:id="rId4" action="ppaction://hlinkpres?slideindex=1&amp;slidetitle="/>
              </p:cNvPr>
              <p:cNvPicPr>
                <a:picLocks noChangeAspect="1"/>
              </p:cNvPicPr>
              <p:nvPr/>
            </p:nvPicPr>
            <p:blipFill>
              <a:blip r:embed="rId5"/>
              <a:stretch>
                <a:fillRect/>
              </a:stretch>
            </p:blipFill>
            <p:spPr>
              <a:xfrm>
                <a:off x="3016" y="2205"/>
                <a:ext cx="2314" cy="1407"/>
              </a:xfrm>
              <a:prstGeom prst="rect">
                <a:avLst/>
              </a:prstGeom>
              <a:noFill/>
              <a:ln w="9525">
                <a:noFill/>
              </a:ln>
            </p:spPr>
          </p:pic>
          <p:sp>
            <p:nvSpPr>
              <p:cNvPr id="32" name="文本框 31"/>
              <p:cNvSpPr txBox="1"/>
              <p:nvPr/>
            </p:nvSpPr>
            <p:spPr>
              <a:xfrm>
                <a:off x="3560" y="3385"/>
                <a:ext cx="1316" cy="148"/>
              </a:xfrm>
              <a:prstGeom prst="rect">
                <a:avLst/>
              </a:prstGeom>
              <a:solidFill>
                <a:schemeClr val="bg1"/>
              </a:solidFill>
              <a:ln w="9525">
                <a:noFill/>
              </a:ln>
            </p:spPr>
            <p:txBody>
              <a:bodyPr>
                <a:spAutoFit/>
              </a:bodyPr>
              <a:lstStyle/>
              <a:p>
                <a:pPr algn="ctr">
                  <a:spcBef>
                    <a:spcPct val="50000"/>
                  </a:spcBef>
                </a:pPr>
                <a:r>
                  <a:rPr lang="zh-CN" altLang="en-US" sz="1600" b="1" dirty="0">
                    <a:solidFill>
                      <a:schemeClr val="tx2"/>
                    </a:solidFill>
                    <a:latin typeface="Arial" panose="020B0604020202020204" pitchFamily="34" charset="0"/>
                    <a:ea typeface="楷体_GB2312" pitchFamily="49" charset="-122"/>
                  </a:rPr>
                  <a:t>华尔的洋枪队</a:t>
                </a:r>
              </a:p>
            </p:txBody>
          </p:sp>
        </p:grpSp>
      </p:grpSp>
    </p:spTree>
    <p:extLst>
      <p:ext uri="{BB962C8B-B14F-4D97-AF65-F5344CB8AC3E}">
        <p14:creationId xmlns:p14="http://schemas.microsoft.com/office/powerpoint/2010/main" val="1314315599"/>
      </p:ext>
    </p:extLst>
  </p:cSld>
  <p:clrMapOvr>
    <a:masterClrMapping/>
  </p:clrMapOvr>
  <mc:AlternateContent xmlns:mc="http://schemas.openxmlformats.org/markup-compatibility/2006" xmlns:p14="http://schemas.microsoft.com/office/powerpoint/2010/main">
    <mc:Choice Requires="p14">
      <p:transition spd="med" p14:dur="700">
        <p:cover dir="lu"/>
      </p:transition>
    </mc:Choice>
    <mc:Fallback xmlns="">
      <p:transition spd="med">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616" y="1828800"/>
            <a:ext cx="595099" cy="4376556"/>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二、农民战争的意义和局限</a:t>
            </a:r>
          </a:p>
        </p:txBody>
      </p:sp>
      <p:grpSp>
        <p:nvGrpSpPr>
          <p:cNvPr id="2" name="组合 1"/>
          <p:cNvGrpSpPr/>
          <p:nvPr/>
        </p:nvGrpSpPr>
        <p:grpSpPr>
          <a:xfrm>
            <a:off x="957095" y="756981"/>
            <a:ext cx="5506962" cy="640443"/>
            <a:chOff x="7286799" y="3819822"/>
            <a:chExt cx="9948116" cy="1066800"/>
          </a:xfrm>
          <a:solidFill>
            <a:srgbClr val="C00000"/>
          </a:solidFill>
        </p:grpSpPr>
        <p:sp>
          <p:nvSpPr>
            <p:cNvPr id="4"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a:solidFill>
                    <a:schemeClr val="bg1"/>
                  </a:solidFill>
                  <a:latin typeface="黑体" panose="02010609060101010101" pitchFamily="49" charset="-122"/>
                  <a:ea typeface="黑体" panose="02010609060101010101" pitchFamily="49" charset="-122"/>
                </a:rPr>
                <a:t>（二）太平天国运动失败的原因</a:t>
              </a:r>
            </a:p>
          </p:txBody>
        </p:sp>
      </p:grpSp>
      <p:sp>
        <p:nvSpPr>
          <p:cNvPr id="28" name="文本框 4"/>
          <p:cNvSpPr txBox="1">
            <a:spLocks noChangeArrowheads="1"/>
          </p:cNvSpPr>
          <p:nvPr/>
        </p:nvSpPr>
        <p:spPr bwMode="auto">
          <a:xfrm>
            <a:off x="3710576" y="170801"/>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a:t>
            </a:r>
            <a:r>
              <a:rPr lang="zh-CN" altLang="en-US" sz="2400" b="1" dirty="0" smtClean="0">
                <a:solidFill>
                  <a:srgbClr val="044875"/>
                </a:solidFill>
                <a:latin typeface="黑体" panose="02010609060101010101" pitchFamily="49" charset="-122"/>
                <a:ea typeface="黑体" panose="02010609060101010101" pitchFamily="49" charset="-122"/>
              </a:rPr>
              <a:t>节  </a:t>
            </a:r>
            <a:r>
              <a:rPr lang="zh-CN" altLang="en-US" sz="2400" b="1" dirty="0" smtClean="0">
                <a:solidFill>
                  <a:srgbClr val="044875"/>
                </a:solidFill>
                <a:latin typeface="黑体" panose="02010609060101010101" pitchFamily="49" charset="-122"/>
                <a:ea typeface="黑体" panose="02010609060101010101" pitchFamily="49" charset="-122"/>
                <a:sym typeface="+mn-ea"/>
              </a:rPr>
              <a:t>农民</a:t>
            </a:r>
            <a:r>
              <a:rPr lang="zh-CN" altLang="en-US" sz="2400" b="1" dirty="0">
                <a:solidFill>
                  <a:srgbClr val="044875"/>
                </a:solidFill>
                <a:latin typeface="黑体" panose="02010609060101010101" pitchFamily="49" charset="-122"/>
                <a:ea typeface="黑体" panose="02010609060101010101" pitchFamily="49" charset="-122"/>
                <a:sym typeface="+mn-ea"/>
              </a:rPr>
              <a:t>群众斗争风暴的起落</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0" name="组合 29"/>
          <p:cNvGrpSpPr/>
          <p:nvPr/>
        </p:nvGrpSpPr>
        <p:grpSpPr>
          <a:xfrm>
            <a:off x="119380" y="1647067"/>
            <a:ext cx="1596827" cy="4924547"/>
            <a:chOff x="77" y="2443"/>
            <a:chExt cx="2971" cy="8566"/>
          </a:xfrm>
          <a:solidFill>
            <a:srgbClr val="044875"/>
          </a:solidFill>
        </p:grpSpPr>
        <p:cxnSp>
          <p:nvCxnSpPr>
            <p:cNvPr id="31" name="直接连接符 30"/>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8" name="组合 37"/>
            <p:cNvGrpSpPr/>
            <p:nvPr/>
          </p:nvGrpSpPr>
          <p:grpSpPr>
            <a:xfrm>
              <a:off x="77" y="2443"/>
              <a:ext cx="1225" cy="8566"/>
              <a:chOff x="77" y="2435"/>
              <a:chExt cx="1225" cy="8566"/>
            </a:xfrm>
            <a:grpFill/>
          </p:grpSpPr>
          <p:cxnSp>
            <p:nvCxnSpPr>
              <p:cNvPr id="39" name="直接连接符 38"/>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0" name="组合 39"/>
              <p:cNvGrpSpPr/>
              <p:nvPr/>
            </p:nvGrpSpPr>
            <p:grpSpPr>
              <a:xfrm>
                <a:off x="1182" y="2435"/>
                <a:ext cx="120" cy="8566"/>
                <a:chOff x="1182" y="2435"/>
                <a:chExt cx="120" cy="8566"/>
              </a:xfrm>
              <a:grpFill/>
            </p:grpSpPr>
            <p:cxnSp>
              <p:nvCxnSpPr>
                <p:cNvPr id="41" name="直接连接符 40"/>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2" name="椭圆 41"/>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3" name="文本框 22"/>
          <p:cNvSpPr txBox="1"/>
          <p:nvPr/>
        </p:nvSpPr>
        <p:spPr>
          <a:xfrm>
            <a:off x="1716744" y="1559797"/>
            <a:ext cx="8411189" cy="444737"/>
          </a:xfrm>
          <a:prstGeom prst="rect">
            <a:avLst/>
          </a:prstGeom>
          <a:noFill/>
          <a:ln w="9525">
            <a:noFill/>
          </a:ln>
        </p:spPr>
        <p:txBody>
          <a:bodyPr wrap="square">
            <a:spAutoFit/>
          </a:bodyPr>
          <a:lstStyle/>
          <a:p>
            <a:pPr>
              <a:spcBef>
                <a:spcPct val="50000"/>
              </a:spcBef>
            </a:pPr>
            <a:r>
              <a:rPr lang="en-US" altLang="zh-CN" sz="2290" b="1" dirty="0" smtClean="0">
                <a:solidFill>
                  <a:srgbClr val="000000"/>
                </a:solidFill>
                <a:latin typeface="+mn-ea"/>
                <a:ea typeface="+mn-ea"/>
                <a:cs typeface="微软雅黑" panose="020B0503020204020204" pitchFamily="34" charset="-122"/>
              </a:rPr>
              <a:t>2.</a:t>
            </a:r>
            <a:r>
              <a:rPr lang="zh-CN" altLang="en-US" sz="2290" b="1" dirty="0">
                <a:solidFill>
                  <a:schemeClr val="accent1"/>
                </a:solidFill>
                <a:latin typeface="+mn-ea"/>
                <a:ea typeface="+mn-ea"/>
                <a:cs typeface="微软雅黑" panose="020B0503020204020204" pitchFamily="34" charset="-122"/>
              </a:rPr>
              <a:t>主观</a:t>
            </a:r>
            <a:r>
              <a:rPr lang="zh-CN" altLang="en-US" sz="2290" b="1" dirty="0" smtClean="0">
                <a:solidFill>
                  <a:schemeClr val="accent1"/>
                </a:solidFill>
                <a:latin typeface="+mn-ea"/>
                <a:ea typeface="+mn-ea"/>
                <a:cs typeface="微软雅黑" panose="020B0503020204020204" pitchFamily="34" charset="-122"/>
              </a:rPr>
              <a:t>原因</a:t>
            </a:r>
            <a:r>
              <a:rPr lang="zh-CN" altLang="en-US" sz="2290" b="1" dirty="0" smtClean="0">
                <a:solidFill>
                  <a:srgbClr val="000000"/>
                </a:solidFill>
                <a:latin typeface="+mn-ea"/>
                <a:ea typeface="+mn-ea"/>
                <a:cs typeface="微软雅黑" panose="020B0503020204020204" pitchFamily="34" charset="-122"/>
              </a:rPr>
              <a:t>：</a:t>
            </a:r>
            <a:r>
              <a:rPr lang="zh-CN" altLang="en-US" sz="2290" dirty="0" smtClean="0">
                <a:solidFill>
                  <a:srgbClr val="000000"/>
                </a:solidFill>
                <a:latin typeface="+mn-ea"/>
                <a:ea typeface="+mn-ea"/>
                <a:cs typeface="微软雅黑" panose="020B0503020204020204" pitchFamily="34" charset="-122"/>
              </a:rPr>
              <a:t>农民阶级的局限性</a:t>
            </a:r>
            <a:r>
              <a:rPr lang="zh-CN" altLang="en-US" sz="2290" b="1" dirty="0" smtClean="0">
                <a:solidFill>
                  <a:srgbClr val="000000"/>
                </a:solidFill>
                <a:latin typeface="+mn-ea"/>
                <a:ea typeface="+mn-ea"/>
                <a:cs typeface="微软雅黑" panose="020B0503020204020204" pitchFamily="34" charset="-122"/>
              </a:rPr>
              <a:t>。</a:t>
            </a:r>
            <a:endParaRPr lang="zh-CN" altLang="en-US" sz="2290" b="1" dirty="0">
              <a:solidFill>
                <a:srgbClr val="000000"/>
              </a:solidFill>
              <a:latin typeface="+mn-ea"/>
              <a:ea typeface="+mn-ea"/>
              <a:cs typeface="微软雅黑" panose="020B0503020204020204" pitchFamily="34" charset="-122"/>
            </a:endParaRPr>
          </a:p>
        </p:txBody>
      </p:sp>
      <p:sp>
        <p:nvSpPr>
          <p:cNvPr id="22" name="圆角矩形 21"/>
          <p:cNvSpPr/>
          <p:nvPr/>
        </p:nvSpPr>
        <p:spPr>
          <a:xfrm>
            <a:off x="1517975" y="2099462"/>
            <a:ext cx="5277846" cy="4371426"/>
          </a:xfrm>
          <a:prstGeom prst="roundRect">
            <a:avLst>
              <a:gd name="adj" fmla="val 10990"/>
            </a:avLst>
          </a:prstGeom>
          <a:solidFill>
            <a:schemeClr val="bg1"/>
          </a:solidFill>
          <a:ln>
            <a:solidFill>
              <a:schemeClr val="accent1">
                <a:lumMod val="50000"/>
              </a:schemeClr>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defTabSz="1251585"/>
            <a:endParaRPr lang="zh-CN" altLang="en-US" sz="3700">
              <a:solidFill>
                <a:schemeClr val="bg1"/>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7234657" y="2734959"/>
            <a:ext cx="4709160" cy="2564238"/>
            <a:chOff x="1085875" y="1231368"/>
            <a:chExt cx="3399093" cy="1448374"/>
          </a:xfrm>
        </p:grpSpPr>
        <p:sp>
          <p:nvSpPr>
            <p:cNvPr id="36" name="AutoShape 71"/>
            <p:cNvSpPr>
              <a:spLocks noChangeArrowheads="1"/>
            </p:cNvSpPr>
            <p:nvPr/>
          </p:nvSpPr>
          <p:spPr bwMode="auto">
            <a:xfrm>
              <a:off x="1085875" y="1231368"/>
              <a:ext cx="3399093" cy="1210514"/>
            </a:xfrm>
            <a:prstGeom prst="roundRect">
              <a:avLst>
                <a:gd name="adj" fmla="val 5528"/>
              </a:avLst>
            </a:prstGeom>
            <a:solidFill>
              <a:srgbClr val="FFFFFF">
                <a:alpha val="10001"/>
              </a:srgbClr>
            </a:solidFill>
            <a:ln w="19050" cap="rnd" algn="ctr">
              <a:solidFill>
                <a:schemeClr val="tx2">
                  <a:lumMod val="75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96645">
                <a:defRPr/>
              </a:pPr>
              <a:endParaRPr lang="zh-CN" altLang="en-US" sz="2200" kern="0">
                <a:solidFill>
                  <a:sysClr val="windowText" lastClr="000000"/>
                </a:solidFill>
              </a:endParaRPr>
            </a:p>
          </p:txBody>
        </p:sp>
        <p:sp>
          <p:nvSpPr>
            <p:cNvPr id="37" name="Text Box 72"/>
            <p:cNvSpPr txBox="1">
              <a:spLocks noChangeArrowheads="1"/>
            </p:cNvSpPr>
            <p:nvPr/>
          </p:nvSpPr>
          <p:spPr bwMode="auto">
            <a:xfrm>
              <a:off x="1157623" y="1231429"/>
              <a:ext cx="3255559" cy="1448313"/>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96645">
                <a:defRPr/>
              </a:pPr>
              <a:endParaRPr lang="en-US" altLang="zh-CN" sz="1200" kern="0" spc="71" dirty="0">
                <a:ln w="11430"/>
                <a:solidFill>
                  <a:sysClr val="windowText" lastClr="000000"/>
                </a:solidFill>
                <a:latin typeface="微软雅黑" panose="020B0503020204020204" pitchFamily="34" charset="-122"/>
                <a:ea typeface="微软雅黑" panose="020B0503020204020204" pitchFamily="34" charset="-122"/>
              </a:endParaRPr>
            </a:p>
            <a:p>
              <a:pPr algn="l" defTabSz="1096645">
                <a:lnSpc>
                  <a:spcPct val="160000"/>
                </a:lnSpc>
                <a:defRPr/>
              </a:pPr>
              <a:r>
                <a:rPr lang="zh-CN" sz="2400" b="1" kern="0" spc="71" dirty="0">
                  <a:ln w="11430"/>
                  <a:solidFill>
                    <a:srgbClr val="FF0000"/>
                  </a:solidFill>
                  <a:latin typeface="+mn-ea"/>
                  <a:ea typeface="+mn-ea"/>
                </a:rPr>
                <a:t>结论：</a:t>
              </a:r>
            </a:p>
            <a:p>
              <a:pPr algn="l" defTabSz="1096645">
                <a:lnSpc>
                  <a:spcPct val="160000"/>
                </a:lnSpc>
                <a:defRPr/>
              </a:pPr>
              <a:r>
                <a:rPr sz="2400" b="1" kern="0" spc="71" dirty="0">
                  <a:ln w="11430"/>
                  <a:solidFill>
                    <a:srgbClr val="FF0000"/>
                  </a:solidFill>
                  <a:latin typeface="+mn-ea"/>
                  <a:ea typeface="+mn-ea"/>
                </a:rPr>
                <a:t>受阶级和时代的局限，农民阶级不能领导中国救亡图存</a:t>
              </a:r>
              <a:r>
                <a:rPr sz="2400" kern="0" spc="71" dirty="0">
                  <a:ln w="11430"/>
                  <a:latin typeface="+mn-ea"/>
                  <a:ea typeface="+mn-ea"/>
                </a:rPr>
                <a:t>。</a:t>
              </a:r>
            </a:p>
            <a:p>
              <a:pPr algn="l" defTabSz="1096645">
                <a:lnSpc>
                  <a:spcPct val="140000"/>
                </a:lnSpc>
                <a:defRPr/>
              </a:pPr>
              <a:r>
                <a:rPr sz="2400" kern="0" spc="71" dirty="0">
                  <a:ln w="11430"/>
                  <a:latin typeface="微软雅黑" panose="020B0503020204020204" pitchFamily="34" charset="-122"/>
                  <a:ea typeface="微软雅黑" panose="020B0503020204020204" pitchFamily="34" charset="-122"/>
                </a:rPr>
                <a:t>          </a:t>
              </a:r>
            </a:p>
          </p:txBody>
        </p:sp>
      </p:grpSp>
      <p:sp>
        <p:nvSpPr>
          <p:cNvPr id="24" name="TextBox 28"/>
          <p:cNvSpPr txBox="1"/>
          <p:nvPr/>
        </p:nvSpPr>
        <p:spPr>
          <a:xfrm>
            <a:off x="1653234" y="2099462"/>
            <a:ext cx="5040174" cy="5476013"/>
          </a:xfrm>
          <a:prstGeom prst="rect">
            <a:avLst/>
          </a:prstGeom>
          <a:noFill/>
          <a:ln>
            <a:solidFill>
              <a:schemeClr val="bg1"/>
            </a:solidFill>
          </a:ln>
        </p:spPr>
        <p:txBody>
          <a:bodyPr wrap="square" lIns="119742" tIns="59870" rIns="119742" bIns="59870" rtlCol="0">
            <a:spAutoFit/>
          </a:bodyPr>
          <a:lstStyle/>
          <a:p>
            <a:pPr>
              <a:lnSpc>
                <a:spcPct val="150000"/>
              </a:lnSpc>
            </a:pPr>
            <a:r>
              <a:rPr sz="1900" dirty="0" smtClean="0">
                <a:latin typeface="+mn-ea"/>
                <a:ea typeface="+mn-ea"/>
              </a:rPr>
              <a:t>（1）</a:t>
            </a:r>
            <a:r>
              <a:rPr lang="zh-CN" altLang="en-US" sz="1900" dirty="0" smtClean="0">
                <a:latin typeface="+mn-ea"/>
              </a:rPr>
              <a:t>农民不是先进生产力的代表，没有</a:t>
            </a:r>
            <a:r>
              <a:rPr lang="zh-CN" altLang="en-US" sz="1900" dirty="0">
                <a:latin typeface="+mn-ea"/>
              </a:rPr>
              <a:t>科学的理论作指导，太平天国纲领的局限性和政策策略的失误</a:t>
            </a:r>
            <a:r>
              <a:rPr lang="zh-CN" altLang="en-US" sz="1900" dirty="0" smtClean="0">
                <a:latin typeface="+mn-ea"/>
              </a:rPr>
              <a:t>；</a:t>
            </a:r>
            <a:r>
              <a:rPr lang="zh-CN" altLang="en-US" sz="1900" dirty="0">
                <a:latin typeface="+mn-ea"/>
              </a:rPr>
              <a:t> </a:t>
            </a:r>
            <a:endParaRPr lang="en-US" altLang="zh-CN" sz="1900" dirty="0">
              <a:latin typeface="+mn-ea"/>
            </a:endParaRPr>
          </a:p>
          <a:p>
            <a:pPr>
              <a:lnSpc>
                <a:spcPct val="150000"/>
              </a:lnSpc>
            </a:pPr>
            <a:r>
              <a:rPr lang="zh-CN" altLang="en-US" sz="1900" dirty="0" smtClean="0">
                <a:latin typeface="+mn-ea"/>
              </a:rPr>
              <a:t>（</a:t>
            </a:r>
            <a:r>
              <a:rPr lang="en-US" altLang="zh-CN" sz="1900" dirty="0">
                <a:latin typeface="+mn-ea"/>
              </a:rPr>
              <a:t>2</a:t>
            </a:r>
            <a:r>
              <a:rPr lang="zh-CN" altLang="en-US" sz="1900" dirty="0" smtClean="0">
                <a:latin typeface="+mn-ea"/>
              </a:rPr>
              <a:t>）</a:t>
            </a:r>
            <a:r>
              <a:rPr sz="1900" dirty="0" err="1" smtClean="0">
                <a:latin typeface="+mn-ea"/>
                <a:ea typeface="+mn-ea"/>
              </a:rPr>
              <a:t>太平天国政权的封建化和腐败化</a:t>
            </a:r>
            <a:r>
              <a:rPr lang="zh-CN" altLang="en-US" sz="1900" dirty="0" smtClean="0">
                <a:latin typeface="+mn-ea"/>
                <a:ea typeface="+mn-ea"/>
              </a:rPr>
              <a:t>，</a:t>
            </a:r>
            <a:r>
              <a:rPr lang="zh-CN" altLang="zh-CN" sz="1900" dirty="0">
                <a:latin typeface="+mn-ea"/>
              </a:rPr>
              <a:t>无法长期保持领导集团的团结</a:t>
            </a:r>
            <a:r>
              <a:rPr lang="zh-CN" sz="1900" dirty="0" smtClean="0">
                <a:latin typeface="+mn-ea"/>
              </a:rPr>
              <a:t>；</a:t>
            </a:r>
            <a:endParaRPr sz="1900" dirty="0" smtClean="0">
              <a:latin typeface="+mn-ea"/>
            </a:endParaRPr>
          </a:p>
          <a:p>
            <a:pPr lvl="0">
              <a:lnSpc>
                <a:spcPct val="150000"/>
              </a:lnSpc>
            </a:pPr>
            <a:r>
              <a:rPr sz="1900" dirty="0" smtClean="0">
                <a:latin typeface="+mn-ea"/>
                <a:ea typeface="+mn-ea"/>
              </a:rPr>
              <a:t>（3）</a:t>
            </a:r>
            <a:r>
              <a:rPr lang="zh-CN" altLang="en-US" sz="1900" dirty="0">
                <a:latin typeface="+mn-ea"/>
              </a:rPr>
              <a:t>宗教的消极</a:t>
            </a:r>
            <a:r>
              <a:rPr lang="zh-CN" altLang="en-US" sz="1900" dirty="0" smtClean="0">
                <a:latin typeface="+mn-ea"/>
              </a:rPr>
              <a:t>作用</a:t>
            </a:r>
            <a:endParaRPr lang="en-US" sz="1900" dirty="0" smtClean="0">
              <a:latin typeface="+mn-ea"/>
              <a:ea typeface="+mn-ea"/>
            </a:endParaRPr>
          </a:p>
          <a:p>
            <a:pPr lvl="0">
              <a:lnSpc>
                <a:spcPct val="150000"/>
              </a:lnSpc>
            </a:pPr>
            <a:r>
              <a:rPr sz="1900" dirty="0" smtClean="0">
                <a:latin typeface="+mn-ea"/>
                <a:ea typeface="+mn-ea"/>
              </a:rPr>
              <a:t>（</a:t>
            </a:r>
            <a:r>
              <a:rPr sz="1900" dirty="0">
                <a:latin typeface="+mn-ea"/>
                <a:ea typeface="+mn-ea"/>
              </a:rPr>
              <a:t>4</a:t>
            </a:r>
            <a:r>
              <a:rPr sz="1900" dirty="0" smtClean="0">
                <a:latin typeface="+mn-ea"/>
                <a:ea typeface="+mn-ea"/>
              </a:rPr>
              <a:t>）</a:t>
            </a:r>
            <a:r>
              <a:rPr lang="zh-CN" altLang="zh-CN" sz="1900" dirty="0" smtClean="0">
                <a:latin typeface="+mn-ea"/>
              </a:rPr>
              <a:t>未能</a:t>
            </a:r>
            <a:r>
              <a:rPr lang="zh-CN" altLang="zh-CN" sz="1900" dirty="0">
                <a:latin typeface="+mn-ea"/>
              </a:rPr>
              <a:t>正确地对待儒学，保留了封建纲常伦理</a:t>
            </a:r>
            <a:r>
              <a:rPr lang="zh-CN" altLang="zh-CN" sz="1900" dirty="0" smtClean="0">
                <a:latin typeface="+mn-ea"/>
              </a:rPr>
              <a:t>原则</a:t>
            </a:r>
            <a:endParaRPr lang="en-US" altLang="zh-CN" sz="1900" dirty="0" smtClean="0">
              <a:latin typeface="+mn-ea"/>
            </a:endParaRPr>
          </a:p>
          <a:p>
            <a:pPr>
              <a:lnSpc>
                <a:spcPct val="150000"/>
              </a:lnSpc>
            </a:pPr>
            <a:r>
              <a:rPr lang="zh-CN" altLang="en-US" sz="1900" dirty="0">
                <a:latin typeface="+mn-ea"/>
                <a:ea typeface="+mn-ea"/>
              </a:rPr>
              <a:t>（</a:t>
            </a:r>
            <a:r>
              <a:rPr lang="en-US" altLang="zh-CN" sz="1900" dirty="0">
                <a:latin typeface="+mn-ea"/>
                <a:ea typeface="+mn-ea"/>
              </a:rPr>
              <a:t>5</a:t>
            </a:r>
            <a:r>
              <a:rPr lang="zh-CN" altLang="en-US" sz="1900" dirty="0">
                <a:latin typeface="+mn-ea"/>
                <a:ea typeface="+mn-ea"/>
              </a:rPr>
              <a:t>）</a:t>
            </a:r>
            <a:r>
              <a:rPr lang="zh-CN" altLang="zh-CN" sz="1900" dirty="0">
                <a:latin typeface="+mn-ea"/>
                <a:ea typeface="+mn-ea"/>
              </a:rPr>
              <a:t>不能把西方国家的侵略者与人民群众区别开来</a:t>
            </a:r>
          </a:p>
          <a:p>
            <a:pPr lvl="0">
              <a:lnSpc>
                <a:spcPct val="150000"/>
              </a:lnSpc>
            </a:pPr>
            <a:endParaRPr lang="en-US" altLang="zh-CN" dirty="0" smtClean="0">
              <a:latin typeface="+mn-ea"/>
            </a:endParaRPr>
          </a:p>
          <a:p>
            <a:pPr lvl="0">
              <a:lnSpc>
                <a:spcPct val="150000"/>
              </a:lnSpc>
            </a:pPr>
            <a:endParaRPr lang="zh-CN" dirty="0">
              <a:latin typeface="+mn-ea"/>
            </a:endParaRPr>
          </a:p>
        </p:txBody>
      </p:sp>
    </p:spTree>
    <p:extLst>
      <p:ext uri="{BB962C8B-B14F-4D97-AF65-F5344CB8AC3E}">
        <p14:creationId xmlns:p14="http://schemas.microsoft.com/office/powerpoint/2010/main" val="3682097851"/>
      </p:ext>
    </p:extLst>
  </p:cSld>
  <p:clrMapOvr>
    <a:masterClrMapping/>
  </p:clrMapOvr>
  <mc:AlternateContent xmlns:mc="http://schemas.openxmlformats.org/markup-compatibility/2006" xmlns:p14="http://schemas.microsoft.com/office/powerpoint/2010/main">
    <mc:Choice Requires="p14">
      <p:transition spd="med" p14:dur="700">
        <p:cover dir="lu"/>
      </p:transition>
    </mc:Choice>
    <mc:Fallback xmlns="">
      <p:transition spd="med">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9751"/>
            <a:ext cx="12192000" cy="2015699"/>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 name="矩形 6"/>
          <p:cNvSpPr/>
          <p:nvPr/>
        </p:nvSpPr>
        <p:spPr>
          <a:xfrm>
            <a:off x="4272915" y="3137535"/>
            <a:ext cx="6344920" cy="600132"/>
          </a:xfrm>
          <a:prstGeom prst="rect">
            <a:avLst/>
          </a:prstGeom>
        </p:spPr>
        <p:txBody>
          <a:bodyPr wrap="square" lIns="91407" tIns="45704" rIns="91407" bIns="45704">
            <a:spAutoFit/>
          </a:bodyPr>
          <a:lstStyle/>
          <a:p>
            <a:pPr>
              <a:spcBef>
                <a:spcPct val="0"/>
              </a:spcBef>
              <a:buFont typeface="Arial" panose="020B0604020202020204" pitchFamily="34" charset="0"/>
              <a:buNone/>
            </a:pPr>
            <a:r>
              <a:rPr lang="zh-CN" altLang="en-US" sz="3300" b="1" dirty="0" smtClean="0">
                <a:solidFill>
                  <a:schemeClr val="bg1"/>
                </a:solidFill>
                <a:latin typeface="黑体" panose="02010609060101010101" pitchFamily="49" charset="-122"/>
                <a:ea typeface="黑体" panose="02010609060101010101" pitchFamily="49" charset="-122"/>
                <a:cs typeface="Arial" panose="020B0604020202020204" pitchFamily="34" charset="0"/>
              </a:rPr>
              <a:t>洋务运动的兴衰</a:t>
            </a:r>
            <a:endParaRPr lang="zh-CN" altLang="en-US" sz="33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29" name="文本框 28"/>
          <p:cNvSpPr txBox="1"/>
          <p:nvPr/>
        </p:nvSpPr>
        <p:spPr>
          <a:xfrm>
            <a:off x="1118235" y="3014345"/>
            <a:ext cx="2327275" cy="706755"/>
          </a:xfrm>
          <a:prstGeom prst="rect">
            <a:avLst/>
          </a:prstGeom>
          <a:solidFill>
            <a:schemeClr val="bg1"/>
          </a:solidFill>
        </p:spPr>
        <p:txBody>
          <a:bodyPr wrap="square" rtlCol="0">
            <a:spAutoFit/>
          </a:bodyPr>
          <a:lstStyle/>
          <a:p>
            <a:r>
              <a:rPr lang="en-US" altLang="zh-CN" sz="4000" dirty="0">
                <a:solidFill>
                  <a:srgbClr val="044875"/>
                </a:solidFill>
                <a:latin typeface="微软雅黑" panose="020B0503020204020204" pitchFamily="34" charset="-122"/>
                <a:ea typeface="微软雅黑" panose="020B0503020204020204" pitchFamily="34" charset="-122"/>
              </a:rPr>
              <a:t>  </a:t>
            </a:r>
            <a:r>
              <a:rPr lang="zh-CN" altLang="en-US" sz="3500" dirty="0" smtClean="0">
                <a:solidFill>
                  <a:srgbClr val="044875"/>
                </a:solidFill>
                <a:latin typeface="黑体" panose="02010609060101010101" pitchFamily="49" charset="-122"/>
                <a:ea typeface="黑体" panose="02010609060101010101" pitchFamily="49" charset="-122"/>
              </a:rPr>
              <a:t>第二节</a:t>
            </a:r>
            <a:endParaRPr lang="zh-CN" altLang="en-US" sz="3500" dirty="0">
              <a:solidFill>
                <a:srgbClr val="044875"/>
              </a:solidFill>
              <a:latin typeface="黑体" panose="02010609060101010101" pitchFamily="49" charset="-122"/>
              <a:ea typeface="黑体" panose="02010609060101010101" pitchFamily="49" charset="-122"/>
            </a:endParaRPr>
          </a:p>
        </p:txBody>
      </p:sp>
      <p:sp>
        <p:nvSpPr>
          <p:cNvPr id="36" name="文本框 35"/>
          <p:cNvSpPr txBox="1"/>
          <p:nvPr/>
        </p:nvSpPr>
        <p:spPr>
          <a:xfrm>
            <a:off x="4390516" y="1019100"/>
            <a:ext cx="3016716" cy="707886"/>
          </a:xfrm>
          <a:prstGeom prst="rect">
            <a:avLst/>
          </a:prstGeom>
          <a:noFill/>
        </p:spPr>
        <p:txBody>
          <a:bodyPr wrap="square" rtlCol="0">
            <a:spAutoFit/>
          </a:bodyPr>
          <a:lstStyle/>
          <a:p>
            <a:pPr algn="ctr"/>
            <a:r>
              <a:rPr lang="zh-CN" altLang="en-US" sz="4000" dirty="0" smtClean="0">
                <a:solidFill>
                  <a:srgbClr val="044875"/>
                </a:solidFill>
                <a:latin typeface="黑体" panose="02010609060101010101" pitchFamily="49" charset="-122"/>
                <a:ea typeface="黑体" panose="02010609060101010101" pitchFamily="49" charset="-122"/>
              </a:rPr>
              <a:t>第 二 章</a:t>
            </a:r>
            <a:endParaRPr lang="zh-CN" altLang="en-US" sz="4000" dirty="0">
              <a:solidFill>
                <a:srgbClr val="04487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732438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07893" y="2230525"/>
            <a:ext cx="595099" cy="4376556"/>
          </a:xfrm>
          <a:prstGeom prst="rect">
            <a:avLst/>
          </a:prstGeom>
          <a:noFill/>
        </p:spPr>
        <p:txBody>
          <a:bodyPr vert="eaVert" wrap="square" rtlCol="0">
            <a:spAutoFit/>
          </a:bodyPr>
          <a:lstStyle/>
          <a:p>
            <a:r>
              <a:rPr lang="zh-CN" altLang="en-US" sz="2667" dirty="0" smtClean="0">
                <a:solidFill>
                  <a:schemeClr val="accent1">
                    <a:lumMod val="50000"/>
                  </a:schemeClr>
                </a:solidFill>
                <a:latin typeface="黑体" panose="02010609060101010101" pitchFamily="49" charset="-122"/>
                <a:ea typeface="黑体" panose="02010609060101010101" pitchFamily="49" charset="-122"/>
              </a:rPr>
              <a:t>一、洋务运动的兴办</a:t>
            </a:r>
            <a:endParaRPr lang="zh-CN" altLang="en-US" sz="2667" dirty="0">
              <a:solidFill>
                <a:schemeClr val="accent1">
                  <a:lumMod val="50000"/>
                </a:schemeClr>
              </a:solidFill>
              <a:latin typeface="黑体" panose="02010609060101010101" pitchFamily="49" charset="-122"/>
              <a:ea typeface="黑体" panose="02010609060101010101" pitchFamily="49" charset="-122"/>
            </a:endParaRPr>
          </a:p>
        </p:txBody>
      </p:sp>
      <p:grpSp>
        <p:nvGrpSpPr>
          <p:cNvPr id="2" name="组合 1"/>
          <p:cNvGrpSpPr/>
          <p:nvPr/>
        </p:nvGrpSpPr>
        <p:grpSpPr>
          <a:xfrm>
            <a:off x="973062" y="911073"/>
            <a:ext cx="5506962" cy="640443"/>
            <a:chOff x="7286799" y="3819822"/>
            <a:chExt cx="9948116" cy="1066800"/>
          </a:xfrm>
          <a:solidFill>
            <a:srgbClr val="C00000"/>
          </a:solidFill>
        </p:grpSpPr>
        <p:sp>
          <p:nvSpPr>
            <p:cNvPr id="4"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（一）洋务派与洋务运动的性质</a:t>
              </a:r>
              <a:endParaRPr lang="zh-CN" altLang="en-US" sz="2286" b="1" dirty="0">
                <a:solidFill>
                  <a:schemeClr val="bg1"/>
                </a:solidFill>
                <a:latin typeface="黑体" panose="02010609060101010101" pitchFamily="49" charset="-122"/>
                <a:ea typeface="黑体" panose="02010609060101010101" pitchFamily="49" charset="-122"/>
              </a:endParaRPr>
            </a:p>
          </p:txBody>
        </p:sp>
      </p:grpSp>
      <p:sp>
        <p:nvSpPr>
          <p:cNvPr id="28" name="文本框 4"/>
          <p:cNvSpPr txBox="1">
            <a:spLocks noChangeArrowheads="1"/>
          </p:cNvSpPr>
          <p:nvPr/>
        </p:nvSpPr>
        <p:spPr bwMode="auto">
          <a:xfrm>
            <a:off x="3710576" y="170801"/>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第二节  洋务运动的兴衰</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0" name="组合 29"/>
          <p:cNvGrpSpPr/>
          <p:nvPr/>
        </p:nvGrpSpPr>
        <p:grpSpPr>
          <a:xfrm>
            <a:off x="119380" y="1647067"/>
            <a:ext cx="1596827" cy="4924547"/>
            <a:chOff x="77" y="2443"/>
            <a:chExt cx="2971" cy="8566"/>
          </a:xfrm>
          <a:solidFill>
            <a:srgbClr val="044875"/>
          </a:solidFill>
        </p:grpSpPr>
        <p:cxnSp>
          <p:nvCxnSpPr>
            <p:cNvPr id="31" name="直接连接符 30"/>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8" name="组合 37"/>
            <p:cNvGrpSpPr/>
            <p:nvPr/>
          </p:nvGrpSpPr>
          <p:grpSpPr>
            <a:xfrm>
              <a:off x="77" y="2443"/>
              <a:ext cx="1225" cy="8566"/>
              <a:chOff x="77" y="2435"/>
              <a:chExt cx="1225" cy="8566"/>
            </a:xfrm>
            <a:grpFill/>
          </p:grpSpPr>
          <p:cxnSp>
            <p:nvCxnSpPr>
              <p:cNvPr id="39" name="直接连接符 38"/>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0" name="组合 39"/>
              <p:cNvGrpSpPr/>
              <p:nvPr/>
            </p:nvGrpSpPr>
            <p:grpSpPr>
              <a:xfrm>
                <a:off x="1182" y="2435"/>
                <a:ext cx="120" cy="8566"/>
                <a:chOff x="1182" y="2435"/>
                <a:chExt cx="120" cy="8566"/>
              </a:xfrm>
              <a:grpFill/>
            </p:grpSpPr>
            <p:cxnSp>
              <p:nvCxnSpPr>
                <p:cNvPr id="41" name="直接连接符 40"/>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2" name="椭圆 41"/>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3" name="文本框 22"/>
          <p:cNvSpPr txBox="1"/>
          <p:nvPr/>
        </p:nvSpPr>
        <p:spPr>
          <a:xfrm>
            <a:off x="1423577" y="1872739"/>
            <a:ext cx="8411189" cy="444096"/>
          </a:xfrm>
          <a:prstGeom prst="rect">
            <a:avLst/>
          </a:prstGeom>
          <a:noFill/>
          <a:ln w="9525">
            <a:noFill/>
          </a:ln>
        </p:spPr>
        <p:txBody>
          <a:bodyPr wrap="square">
            <a:spAutoFit/>
          </a:bodyPr>
          <a:lstStyle/>
          <a:p>
            <a:pPr>
              <a:spcBef>
                <a:spcPct val="50000"/>
              </a:spcBef>
            </a:pPr>
            <a:r>
              <a:rPr lang="en-US" altLang="zh-CN" sz="2286" b="1" dirty="0">
                <a:latin typeface="+mn-ea"/>
                <a:ea typeface="+mn-ea"/>
                <a:cs typeface="微软雅黑" panose="020B0503020204020204" pitchFamily="34" charset="-122"/>
              </a:rPr>
              <a:t>1.</a:t>
            </a:r>
            <a:r>
              <a:rPr lang="zh-CN" altLang="en-US" sz="2286" b="1" dirty="0">
                <a:latin typeface="+mn-ea"/>
                <a:ea typeface="+mn-ea"/>
                <a:cs typeface="微软雅黑" panose="020B0503020204020204" pitchFamily="34" charset="-122"/>
              </a:rPr>
              <a:t>洋务派及代表人物</a:t>
            </a:r>
          </a:p>
        </p:txBody>
      </p:sp>
      <p:sp>
        <p:nvSpPr>
          <p:cNvPr id="22" name="任意多边形 151"/>
          <p:cNvSpPr>
            <a:spLocks noChangeArrowheads="1"/>
          </p:cNvSpPr>
          <p:nvPr/>
        </p:nvSpPr>
        <p:spPr bwMode="auto">
          <a:xfrm>
            <a:off x="1140731" y="2586660"/>
            <a:ext cx="5275580" cy="166560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l">
              <a:lnSpc>
                <a:spcPct val="150000"/>
              </a:lnSpc>
            </a:pPr>
            <a:r>
              <a:rPr sz="2000" b="1" dirty="0" smtClean="0">
                <a:solidFill>
                  <a:schemeClr val="tx1"/>
                </a:solidFill>
                <a:latin typeface="微软雅黑" panose="020B0503020204020204" pitchFamily="34" charset="-122"/>
                <a:ea typeface="微软雅黑" panose="020B0503020204020204" pitchFamily="34" charset="-122"/>
                <a:sym typeface="+mn-ea"/>
              </a:rPr>
              <a:t>洋务</a:t>
            </a:r>
            <a:r>
              <a:rPr sz="2000" dirty="0" smtClean="0">
                <a:solidFill>
                  <a:schemeClr val="tx1"/>
                </a:solidFill>
                <a:latin typeface="微软雅黑" panose="020B0503020204020204" pitchFamily="34" charset="-122"/>
                <a:ea typeface="微软雅黑" panose="020B0503020204020204" pitchFamily="34" charset="-122"/>
                <a:sym typeface="+mn-ea"/>
              </a:rPr>
              <a:t>：凡是涉及对外关系的一切事务。</a:t>
            </a:r>
          </a:p>
          <a:p>
            <a:pPr algn="l">
              <a:lnSpc>
                <a:spcPct val="150000"/>
              </a:lnSpc>
            </a:pPr>
            <a:r>
              <a:rPr sz="2000" dirty="0" smtClean="0">
                <a:solidFill>
                  <a:schemeClr val="tx1"/>
                </a:solidFill>
                <a:latin typeface="微软雅黑" panose="020B0503020204020204" pitchFamily="34" charset="-122"/>
                <a:ea typeface="微软雅黑" panose="020B0503020204020204" pitchFamily="34" charset="-122"/>
                <a:sym typeface="+mn-ea"/>
              </a:rPr>
              <a:t>最早注意洋务的是林则徐、魏源等人，当时不称“洋务”，而称“夷务”。</a:t>
            </a:r>
            <a:endParaRPr lang="zh-CN" altLang="en-US" sz="20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29" name="任意多边形 151"/>
          <p:cNvSpPr>
            <a:spLocks noChangeArrowheads="1"/>
          </p:cNvSpPr>
          <p:nvPr/>
        </p:nvSpPr>
        <p:spPr bwMode="auto">
          <a:xfrm>
            <a:off x="1140731" y="4459923"/>
            <a:ext cx="5275580" cy="2010963"/>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l">
              <a:lnSpc>
                <a:spcPct val="150000"/>
              </a:lnSpc>
            </a:pPr>
            <a:r>
              <a:rPr lang="zh-CN" altLang="en-US" sz="2000" dirty="0" smtClean="0">
                <a:solidFill>
                  <a:schemeClr val="accent1">
                    <a:lumMod val="50000"/>
                  </a:schemeClr>
                </a:solidFill>
                <a:latin typeface="微软雅黑" panose="020B0503020204020204" pitchFamily="34" charset="-122"/>
                <a:ea typeface="微软雅黑" panose="020B0503020204020204" pitchFamily="34" charset="-122"/>
                <a:sym typeface="+mn-ea"/>
              </a:rPr>
              <a:t>洋务运动</a:t>
            </a:r>
            <a:r>
              <a:rPr lang="zh-CN" altLang="en-US" sz="2000" dirty="0" smtClean="0">
                <a:solidFill>
                  <a:schemeClr val="tx1"/>
                </a:solidFill>
                <a:latin typeface="微软雅黑" panose="020B0503020204020204" pitchFamily="34" charset="-122"/>
                <a:ea typeface="微软雅黑" panose="020B0503020204020204" pitchFamily="34" charset="-122"/>
                <a:sym typeface="+mn-ea"/>
              </a:rPr>
              <a:t>以</a:t>
            </a:r>
            <a:r>
              <a:rPr lang="en-US" sz="2000" dirty="0" smtClean="0">
                <a:solidFill>
                  <a:schemeClr val="tx1"/>
                </a:solidFill>
                <a:latin typeface="微软雅黑" panose="020B0503020204020204" pitchFamily="34" charset="-122"/>
                <a:ea typeface="微软雅黑" panose="020B0503020204020204" pitchFamily="34" charset="-122"/>
                <a:sym typeface="+mn-ea"/>
              </a:rPr>
              <a:t>1861</a:t>
            </a:r>
            <a:r>
              <a:rPr lang="zh-CN" altLang="en-US" sz="2000" dirty="0" smtClean="0">
                <a:solidFill>
                  <a:schemeClr val="tx1"/>
                </a:solidFill>
                <a:latin typeface="微软雅黑" panose="020B0503020204020204" pitchFamily="34" charset="-122"/>
                <a:ea typeface="微软雅黑" panose="020B0503020204020204" pitchFamily="34" charset="-122"/>
                <a:sym typeface="+mn-ea"/>
              </a:rPr>
              <a:t>年设立</a:t>
            </a:r>
            <a:r>
              <a:rPr lang="zh-CN" altLang="en-US" sz="2000" b="1" dirty="0" smtClean="0">
                <a:solidFill>
                  <a:schemeClr val="tx1"/>
                </a:solidFill>
                <a:latin typeface="微软雅黑" panose="020B0503020204020204" pitchFamily="34" charset="-122"/>
                <a:ea typeface="微软雅黑" panose="020B0503020204020204" pitchFamily="34" charset="-122"/>
                <a:sym typeface="+mn-ea"/>
              </a:rPr>
              <a:t>总理各国事务衙门</a:t>
            </a:r>
            <a:r>
              <a:rPr lang="zh-CN" altLang="en-US" sz="2000" dirty="0" smtClean="0">
                <a:solidFill>
                  <a:schemeClr val="tx1"/>
                </a:solidFill>
                <a:latin typeface="微软雅黑" panose="020B0503020204020204" pitchFamily="34" charset="-122"/>
                <a:ea typeface="微软雅黑" panose="020B0503020204020204" pitchFamily="34" charset="-122"/>
                <a:sym typeface="+mn-ea"/>
              </a:rPr>
              <a:t>为起点。总揽外交及一切同外国发生干系的军事、政治、交通、海防、边防等各方面的大权，成为一切洋务的包办者，以亲王为总领。</a:t>
            </a:r>
          </a:p>
        </p:txBody>
      </p:sp>
      <p:pic>
        <p:nvPicPr>
          <p:cNvPr id="35" name="图片 34" descr="洋务派代表人物——奕欣"/>
          <p:cNvPicPr>
            <a:picLocks noChangeAspect="1"/>
          </p:cNvPicPr>
          <p:nvPr/>
        </p:nvPicPr>
        <p:blipFill>
          <a:blip r:embed="rId3"/>
          <a:stretch>
            <a:fillRect/>
          </a:stretch>
        </p:blipFill>
        <p:spPr>
          <a:xfrm>
            <a:off x="7355272" y="1006625"/>
            <a:ext cx="2164715" cy="2346325"/>
          </a:xfrm>
          <a:prstGeom prst="rect">
            <a:avLst/>
          </a:prstGeom>
          <a:noFill/>
          <a:ln w="9525">
            <a:noFill/>
          </a:ln>
        </p:spPr>
      </p:pic>
      <p:pic>
        <p:nvPicPr>
          <p:cNvPr id="36" name="图片 35" descr="曾国藩"/>
          <p:cNvPicPr>
            <a:picLocks noChangeAspect="1"/>
          </p:cNvPicPr>
          <p:nvPr/>
        </p:nvPicPr>
        <p:blipFill>
          <a:blip r:embed="rId4"/>
          <a:stretch>
            <a:fillRect/>
          </a:stretch>
        </p:blipFill>
        <p:spPr>
          <a:xfrm>
            <a:off x="9926049" y="1006625"/>
            <a:ext cx="2208530" cy="2346960"/>
          </a:xfrm>
          <a:prstGeom prst="rect">
            <a:avLst/>
          </a:prstGeom>
          <a:noFill/>
          <a:ln w="9525">
            <a:noFill/>
          </a:ln>
        </p:spPr>
      </p:pic>
      <p:pic>
        <p:nvPicPr>
          <p:cNvPr id="37" name="图片 36" descr="李鸿章"/>
          <p:cNvPicPr>
            <a:picLocks noChangeAspect="1"/>
          </p:cNvPicPr>
          <p:nvPr/>
        </p:nvPicPr>
        <p:blipFill>
          <a:blip r:embed="rId5"/>
          <a:stretch>
            <a:fillRect/>
          </a:stretch>
        </p:blipFill>
        <p:spPr>
          <a:xfrm>
            <a:off x="7449320" y="4093312"/>
            <a:ext cx="2181860" cy="2281555"/>
          </a:xfrm>
          <a:prstGeom prst="rect">
            <a:avLst/>
          </a:prstGeom>
          <a:noFill/>
          <a:ln w="9525">
            <a:noFill/>
          </a:ln>
        </p:spPr>
      </p:pic>
      <p:sp>
        <p:nvSpPr>
          <p:cNvPr id="43" name="任意多边形 151"/>
          <p:cNvSpPr>
            <a:spLocks noChangeArrowheads="1"/>
          </p:cNvSpPr>
          <p:nvPr/>
        </p:nvSpPr>
        <p:spPr bwMode="auto">
          <a:xfrm>
            <a:off x="7975984" y="3463494"/>
            <a:ext cx="749207" cy="47688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l">
              <a:lnSpc>
                <a:spcPct val="120000"/>
              </a:lnSpc>
            </a:pPr>
            <a:r>
              <a:rPr lang="zh-CN" altLang="en-US" b="1" dirty="0" smtClean="0">
                <a:solidFill>
                  <a:srgbClr val="C67E02"/>
                </a:solidFill>
                <a:latin typeface="微软雅黑" panose="020B0503020204020204" pitchFamily="34" charset="-122"/>
                <a:ea typeface="微软雅黑" panose="020B0503020204020204" pitchFamily="34" charset="-122"/>
                <a:sym typeface="+mn-ea"/>
              </a:rPr>
              <a:t>奕 䜣</a:t>
            </a:r>
          </a:p>
        </p:txBody>
      </p:sp>
      <p:sp>
        <p:nvSpPr>
          <p:cNvPr id="44" name="任意多边形 151"/>
          <p:cNvSpPr>
            <a:spLocks noChangeArrowheads="1"/>
          </p:cNvSpPr>
          <p:nvPr/>
        </p:nvSpPr>
        <p:spPr bwMode="auto">
          <a:xfrm>
            <a:off x="10664190" y="3502660"/>
            <a:ext cx="1087755" cy="47688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l">
              <a:lnSpc>
                <a:spcPct val="120000"/>
              </a:lnSpc>
            </a:pPr>
            <a:r>
              <a:rPr lang="zh-CN" altLang="en-US" b="1" dirty="0" smtClean="0">
                <a:solidFill>
                  <a:srgbClr val="C67E02"/>
                </a:solidFill>
                <a:latin typeface="微软雅黑" panose="020B0503020204020204" pitchFamily="34" charset="-122"/>
                <a:ea typeface="微软雅黑" panose="020B0503020204020204" pitchFamily="34" charset="-122"/>
                <a:sym typeface="+mn-ea"/>
              </a:rPr>
              <a:t>曾国藩</a:t>
            </a:r>
          </a:p>
        </p:txBody>
      </p:sp>
      <p:sp>
        <p:nvSpPr>
          <p:cNvPr id="45" name="任意多边形 151"/>
          <p:cNvSpPr>
            <a:spLocks noChangeArrowheads="1"/>
          </p:cNvSpPr>
          <p:nvPr/>
        </p:nvSpPr>
        <p:spPr bwMode="auto">
          <a:xfrm>
            <a:off x="8123765" y="6387959"/>
            <a:ext cx="998281" cy="43824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l">
              <a:lnSpc>
                <a:spcPct val="120000"/>
              </a:lnSpc>
            </a:pPr>
            <a:r>
              <a:rPr lang="zh-CN" altLang="en-US" b="1" dirty="0" smtClean="0">
                <a:solidFill>
                  <a:srgbClr val="C67E02"/>
                </a:solidFill>
                <a:latin typeface="微软雅黑" panose="020B0503020204020204" pitchFamily="34" charset="-122"/>
                <a:ea typeface="微软雅黑" panose="020B0503020204020204" pitchFamily="34" charset="-122"/>
                <a:sym typeface="+mn-ea"/>
              </a:rPr>
              <a:t>李鸿章</a:t>
            </a:r>
          </a:p>
        </p:txBody>
      </p:sp>
      <p:sp>
        <p:nvSpPr>
          <p:cNvPr id="46" name="任意多边形 151"/>
          <p:cNvSpPr>
            <a:spLocks noChangeArrowheads="1"/>
          </p:cNvSpPr>
          <p:nvPr/>
        </p:nvSpPr>
        <p:spPr bwMode="auto">
          <a:xfrm>
            <a:off x="10664189" y="6374867"/>
            <a:ext cx="1123315" cy="47688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l">
              <a:lnSpc>
                <a:spcPct val="120000"/>
              </a:lnSpc>
            </a:pPr>
            <a:r>
              <a:rPr lang="zh-CN" altLang="en-US" b="1" dirty="0" smtClean="0">
                <a:solidFill>
                  <a:srgbClr val="C67E02"/>
                </a:solidFill>
                <a:latin typeface="微软雅黑" panose="020B0503020204020204" pitchFamily="34" charset="-122"/>
                <a:ea typeface="微软雅黑" panose="020B0503020204020204" pitchFamily="34" charset="-122"/>
                <a:sym typeface="+mn-ea"/>
              </a:rPr>
              <a:t>张之洞</a:t>
            </a:r>
          </a:p>
        </p:txBody>
      </p:sp>
      <p:pic>
        <p:nvPicPr>
          <p:cNvPr id="47" name="图片 46" descr="张之洞"/>
          <p:cNvPicPr>
            <a:picLocks noChangeAspect="1"/>
          </p:cNvPicPr>
          <p:nvPr/>
        </p:nvPicPr>
        <p:blipFill>
          <a:blip r:embed="rId6"/>
          <a:stretch>
            <a:fillRect/>
          </a:stretch>
        </p:blipFill>
        <p:spPr>
          <a:xfrm>
            <a:off x="10003519" y="4064635"/>
            <a:ext cx="2131060" cy="2281555"/>
          </a:xfrm>
          <a:prstGeom prst="rect">
            <a:avLst/>
          </a:prstGeom>
          <a:noFill/>
          <a:ln w="9525">
            <a:noFill/>
          </a:ln>
        </p:spPr>
      </p:pic>
    </p:spTree>
    <p:extLst>
      <p:ext uri="{BB962C8B-B14F-4D97-AF65-F5344CB8AC3E}">
        <p14:creationId xmlns:p14="http://schemas.microsoft.com/office/powerpoint/2010/main" val="3464887834"/>
      </p:ext>
    </p:extLst>
  </p:cSld>
  <p:clrMapOvr>
    <a:masterClrMapping/>
  </p:clrMapOvr>
  <mc:AlternateContent xmlns:mc="http://schemas.openxmlformats.org/markup-compatibility/2006" xmlns:p14="http://schemas.microsoft.com/office/powerpoint/2010/main">
    <mc:Choice Requires="p14">
      <p:transition spd="med" p14:dur="700">
        <p:cover dir="lu"/>
      </p:transition>
    </mc:Choice>
    <mc:Fallback xmlns="">
      <p:transition spd="med">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linds(horizontal)">
                                      <p:cBhvr>
                                        <p:cTn id="23" dur="500"/>
                                        <p:tgtEl>
                                          <p:spTgt spid="35"/>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3"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linds(horizontal)">
                                      <p:cBhvr>
                                        <p:cTn id="28" dur="500"/>
                                        <p:tgtEl>
                                          <p:spTgt spid="36"/>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3" presetClass="entr" presetSubtype="1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blinds(horizontal)">
                                      <p:cBhvr>
                                        <p:cTn id="33" dur="500"/>
                                        <p:tgtEl>
                                          <p:spTgt spid="3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par>
                                <p:cTn id="38" presetID="3" presetClass="entr" presetSubtype="1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linds(horizontal)">
                                      <p:cBhvr>
                                        <p:cTn id="4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bldLvl="0" animBg="1"/>
      <p:bldP spid="29" grpId="0" bldLvl="0" animBg="1"/>
      <p:bldP spid="43" grpId="0" bldLvl="0" animBg="1"/>
      <p:bldP spid="44" grpId="0" bldLvl="0" animBg="1"/>
      <p:bldP spid="45" grpId="0" bldLvl="0" animBg="1"/>
      <p:bldP spid="4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418483" y="2137128"/>
            <a:ext cx="3387876" cy="444096"/>
          </a:xfrm>
          <a:prstGeom prst="rect">
            <a:avLst/>
          </a:prstGeom>
          <a:noFill/>
          <a:ln w="9525">
            <a:noFill/>
          </a:ln>
        </p:spPr>
        <p:txBody>
          <a:bodyPr wrap="square">
            <a:spAutoFit/>
          </a:bodyPr>
          <a:lstStyle/>
          <a:p>
            <a:pPr>
              <a:spcBef>
                <a:spcPct val="50000"/>
              </a:spcBef>
            </a:pPr>
            <a:r>
              <a:rPr lang="en-US" altLang="zh-CN" sz="2286" b="1" dirty="0">
                <a:latin typeface="+mn-ea"/>
                <a:ea typeface="+mn-ea"/>
                <a:cs typeface="微软雅黑" panose="020B0503020204020204" pitchFamily="34" charset="-122"/>
              </a:rPr>
              <a:t>2.</a:t>
            </a:r>
            <a:r>
              <a:rPr lang="zh-CN" altLang="en-US" sz="2286" b="1" dirty="0">
                <a:latin typeface="+mn-ea"/>
                <a:ea typeface="+mn-ea"/>
                <a:cs typeface="微软雅黑" panose="020B0503020204020204" pitchFamily="34" charset="-122"/>
              </a:rPr>
              <a:t>洋务运动的性质</a:t>
            </a:r>
          </a:p>
        </p:txBody>
      </p:sp>
      <p:sp>
        <p:nvSpPr>
          <p:cNvPr id="26627" name="Rectangle 9"/>
          <p:cNvSpPr>
            <a:spLocks noChangeArrowheads="1"/>
          </p:cNvSpPr>
          <p:nvPr/>
        </p:nvSpPr>
        <p:spPr bwMode="auto">
          <a:xfrm>
            <a:off x="1023558" y="2691660"/>
            <a:ext cx="4217913" cy="329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indent="580583" defTabSz="870875">
              <a:lnSpc>
                <a:spcPct val="130000"/>
              </a:lnSpc>
              <a:spcBef>
                <a:spcPts val="0"/>
              </a:spcBef>
              <a:buClr>
                <a:schemeClr val="hlink"/>
              </a:buClr>
              <a:buSzPct val="100000"/>
              <a:defRPr/>
              <a:extLst>
                <a:ext uri="{35155182-B16C-46BC-9424-99874614C6A1}">
                  <wpsdc:indentchars xmlns="" xmlns:wpsdc="http://www.wps.cn/officeDocument/2017/drawingmlCustomData" val="200" checksum="4158780845"/>
                </a:ext>
              </a:extLst>
            </a:pPr>
            <a:r>
              <a:rPr lang="zh-CN" altLang="en-US" sz="2286" b="0" dirty="0">
                <a:solidFill>
                  <a:schemeClr val="tx1"/>
                </a:solidFill>
                <a:latin typeface="+mn-lt"/>
                <a:ea typeface="+mn-ea"/>
                <a:cs typeface="+mn-ea"/>
                <a:sym typeface="+mn-lt"/>
              </a:rPr>
              <a:t>洋务运动是</a:t>
            </a:r>
            <a:r>
              <a:rPr lang="en-US" altLang="zh-CN" sz="2286" b="0" dirty="0">
                <a:solidFill>
                  <a:schemeClr val="tx1"/>
                </a:solidFill>
                <a:latin typeface="+mn-lt"/>
                <a:ea typeface="+mn-ea"/>
                <a:cs typeface="+mn-ea"/>
                <a:sym typeface="+mn-lt"/>
              </a:rPr>
              <a:t>19</a:t>
            </a:r>
            <a:r>
              <a:rPr lang="zh-CN" altLang="en-US" sz="2286" b="0" dirty="0">
                <a:solidFill>
                  <a:schemeClr val="tx1"/>
                </a:solidFill>
                <a:latin typeface="+mn-lt"/>
                <a:ea typeface="+mn-ea"/>
                <a:cs typeface="+mn-ea"/>
                <a:sym typeface="+mn-lt"/>
              </a:rPr>
              <a:t>世纪</a:t>
            </a:r>
            <a:r>
              <a:rPr lang="en-US" altLang="zh-CN" sz="2286" b="0" dirty="0">
                <a:solidFill>
                  <a:schemeClr val="tx1"/>
                </a:solidFill>
                <a:latin typeface="+mn-lt"/>
                <a:ea typeface="+mn-ea"/>
                <a:cs typeface="+mn-ea"/>
                <a:sym typeface="+mn-lt"/>
              </a:rPr>
              <a:t>60</a:t>
            </a:r>
            <a:r>
              <a:rPr lang="zh-CN" altLang="en-US" sz="2286" b="0" dirty="0">
                <a:solidFill>
                  <a:schemeClr val="tx1"/>
                </a:solidFill>
                <a:latin typeface="+mn-lt"/>
                <a:ea typeface="+mn-ea"/>
                <a:cs typeface="+mn-ea"/>
                <a:sym typeface="+mn-lt"/>
              </a:rPr>
              <a:t>年代至</a:t>
            </a:r>
            <a:r>
              <a:rPr lang="en-US" altLang="zh-CN" sz="2286" b="0" dirty="0">
                <a:solidFill>
                  <a:schemeClr val="tx1"/>
                </a:solidFill>
                <a:latin typeface="+mn-lt"/>
                <a:ea typeface="+mn-ea"/>
                <a:cs typeface="+mn-ea"/>
                <a:sym typeface="+mn-lt"/>
              </a:rPr>
              <a:t>90</a:t>
            </a:r>
            <a:r>
              <a:rPr lang="zh-CN" altLang="en-US" sz="2286" b="0" dirty="0">
                <a:solidFill>
                  <a:schemeClr val="tx1"/>
                </a:solidFill>
                <a:latin typeface="+mn-lt"/>
                <a:ea typeface="+mn-ea"/>
                <a:cs typeface="+mn-ea"/>
                <a:sym typeface="+mn-lt"/>
              </a:rPr>
              <a:t>年代在“中学为体，西学为用”的</a:t>
            </a:r>
            <a:r>
              <a:rPr lang="zh-CN" altLang="en-US" sz="2286" dirty="0">
                <a:solidFill>
                  <a:srgbClr val="C67E02"/>
                </a:solidFill>
                <a:latin typeface="+mn-lt"/>
                <a:ea typeface="+mn-ea"/>
                <a:cs typeface="+mn-ea"/>
                <a:sym typeface="+mn-lt"/>
              </a:rPr>
              <a:t>宗旨</a:t>
            </a:r>
            <a:r>
              <a:rPr lang="zh-CN" altLang="en-US" sz="2286" b="0" dirty="0">
                <a:solidFill>
                  <a:schemeClr val="tx1"/>
                </a:solidFill>
                <a:latin typeface="+mn-lt"/>
                <a:ea typeface="+mn-ea"/>
                <a:cs typeface="+mn-ea"/>
                <a:sym typeface="+mn-lt"/>
              </a:rPr>
              <a:t>和“自强、求富”的</a:t>
            </a:r>
            <a:r>
              <a:rPr lang="zh-CN" altLang="en-US" sz="2286" dirty="0">
                <a:solidFill>
                  <a:srgbClr val="C67E02"/>
                </a:solidFill>
                <a:latin typeface="+mn-lt"/>
                <a:ea typeface="+mn-ea"/>
                <a:cs typeface="+mn-ea"/>
                <a:sym typeface="+mn-lt"/>
              </a:rPr>
              <a:t>口号</a:t>
            </a:r>
            <a:r>
              <a:rPr lang="zh-CN" altLang="en-US" sz="2286" b="0" dirty="0">
                <a:solidFill>
                  <a:schemeClr val="tx1"/>
                </a:solidFill>
                <a:latin typeface="+mn-lt"/>
                <a:ea typeface="+mn-ea"/>
                <a:cs typeface="+mn-ea"/>
                <a:sym typeface="+mn-lt"/>
              </a:rPr>
              <a:t>下，以拯救清王朝统治、御侮自强为</a:t>
            </a:r>
            <a:r>
              <a:rPr lang="zh-CN" altLang="en-US" sz="2286" dirty="0">
                <a:solidFill>
                  <a:srgbClr val="C67E02"/>
                </a:solidFill>
                <a:latin typeface="+mn-lt"/>
                <a:ea typeface="+mn-ea"/>
                <a:cs typeface="+mn-ea"/>
                <a:sym typeface="+mn-lt"/>
              </a:rPr>
              <a:t>目的</a:t>
            </a:r>
            <a:r>
              <a:rPr lang="zh-CN" altLang="en-US" sz="2286" b="0" dirty="0">
                <a:solidFill>
                  <a:schemeClr val="tx1"/>
                </a:solidFill>
                <a:latin typeface="+mn-lt"/>
                <a:ea typeface="+mn-ea"/>
                <a:cs typeface="+mn-ea"/>
                <a:sym typeface="+mn-lt"/>
              </a:rPr>
              <a:t>，以引进西方先进技术为</a:t>
            </a:r>
            <a:r>
              <a:rPr lang="zh-CN" altLang="en-US" sz="2286" dirty="0">
                <a:solidFill>
                  <a:srgbClr val="C67E02"/>
                </a:solidFill>
                <a:latin typeface="+mn-lt"/>
                <a:ea typeface="+mn-ea"/>
                <a:cs typeface="+mn-ea"/>
                <a:sym typeface="+mn-lt"/>
              </a:rPr>
              <a:t>主要内容</a:t>
            </a:r>
            <a:r>
              <a:rPr lang="zh-CN" altLang="en-US" sz="2286" b="0" dirty="0">
                <a:solidFill>
                  <a:schemeClr val="tx1"/>
                </a:solidFill>
                <a:latin typeface="+mn-lt"/>
                <a:ea typeface="+mn-ea"/>
                <a:cs typeface="+mn-ea"/>
                <a:sym typeface="+mn-lt"/>
              </a:rPr>
              <a:t>的地主阶级自救运动。　　</a:t>
            </a:r>
          </a:p>
        </p:txBody>
      </p:sp>
      <p:sp>
        <p:nvSpPr>
          <p:cNvPr id="37" name="矩形 36"/>
          <p:cNvSpPr/>
          <p:nvPr/>
        </p:nvSpPr>
        <p:spPr>
          <a:xfrm>
            <a:off x="7360557" y="2469243"/>
            <a:ext cx="3173790" cy="437243"/>
          </a:xfrm>
          <a:prstGeom prst="rect">
            <a:avLst/>
          </a:prstGeom>
        </p:spPr>
        <p:txBody>
          <a:bodyPr wrap="square" lIns="87077" tIns="43539" rIns="87077" bIns="43539">
            <a:spAutoFit/>
          </a:bodyPr>
          <a:lstStyle/>
          <a:p>
            <a:pPr>
              <a:spcBef>
                <a:spcPct val="0"/>
              </a:spcBef>
              <a:buFont typeface="Arial" panose="020B0604020202020204" pitchFamily="34" charset="0"/>
              <a:buNone/>
            </a:pPr>
            <a:r>
              <a:rPr lang="zh-CN" altLang="en-US" sz="2286" b="1" dirty="0">
                <a:latin typeface="+mn-ea"/>
                <a:ea typeface="+mn-ea"/>
                <a:cs typeface="Arial" panose="020B0604020202020204" pitchFamily="34" charset="0"/>
              </a:rPr>
              <a:t>清王朝内忧外患之下</a:t>
            </a:r>
          </a:p>
        </p:txBody>
      </p:sp>
      <p:sp>
        <p:nvSpPr>
          <p:cNvPr id="39" name="流程图: 延期 8"/>
          <p:cNvSpPr/>
          <p:nvPr/>
        </p:nvSpPr>
        <p:spPr>
          <a:xfrm>
            <a:off x="5410210" y="2359176"/>
            <a:ext cx="1499205" cy="668867"/>
          </a:xfrm>
          <a:custGeom>
            <a:avLst/>
            <a:gdLst>
              <a:gd name="connsiteX0" fmla="*/ 0 w 2304653"/>
              <a:gd name="connsiteY0" fmla="*/ 0 h 1872208"/>
              <a:gd name="connsiteX1" fmla="*/ 1152327 w 2304653"/>
              <a:gd name="connsiteY1" fmla="*/ 0 h 1872208"/>
              <a:gd name="connsiteX2" fmla="*/ 2304654 w 2304653"/>
              <a:gd name="connsiteY2" fmla="*/ 936104 h 1872208"/>
              <a:gd name="connsiteX3" fmla="*/ 1152327 w 2304653"/>
              <a:gd name="connsiteY3" fmla="*/ 1872208 h 1872208"/>
              <a:gd name="connsiteX4" fmla="*/ 0 w 2304653"/>
              <a:gd name="connsiteY4" fmla="*/ 1872208 h 1872208"/>
              <a:gd name="connsiteX5" fmla="*/ 0 w 2304653"/>
              <a:gd name="connsiteY5" fmla="*/ 0 h 1872208"/>
              <a:gd name="connsiteX0-1" fmla="*/ 0 w 3204064"/>
              <a:gd name="connsiteY0-2" fmla="*/ 0 h 1887198"/>
              <a:gd name="connsiteX1-3" fmla="*/ 2051737 w 3204064"/>
              <a:gd name="connsiteY1-4" fmla="*/ 14990 h 1887198"/>
              <a:gd name="connsiteX2-5" fmla="*/ 3204064 w 3204064"/>
              <a:gd name="connsiteY2-6" fmla="*/ 951094 h 1887198"/>
              <a:gd name="connsiteX3-7" fmla="*/ 2051737 w 3204064"/>
              <a:gd name="connsiteY3-8" fmla="*/ 1887198 h 1887198"/>
              <a:gd name="connsiteX4-9" fmla="*/ 899410 w 3204064"/>
              <a:gd name="connsiteY4-10" fmla="*/ 1887198 h 1887198"/>
              <a:gd name="connsiteX5-11" fmla="*/ 0 w 3204064"/>
              <a:gd name="connsiteY5-12" fmla="*/ 0 h 1887198"/>
              <a:gd name="connsiteX0-13" fmla="*/ 0 w 3204064"/>
              <a:gd name="connsiteY0-14" fmla="*/ 0 h 1887198"/>
              <a:gd name="connsiteX1-15" fmla="*/ 2051737 w 3204064"/>
              <a:gd name="connsiteY1-16" fmla="*/ 14990 h 1887198"/>
              <a:gd name="connsiteX2-17" fmla="*/ 3204064 w 3204064"/>
              <a:gd name="connsiteY2-18" fmla="*/ 951094 h 1887198"/>
              <a:gd name="connsiteX3-19" fmla="*/ 2051737 w 3204064"/>
              <a:gd name="connsiteY3-20" fmla="*/ 1887198 h 1887198"/>
              <a:gd name="connsiteX4-21" fmla="*/ 29980 w 3204064"/>
              <a:gd name="connsiteY4-22" fmla="*/ 1887198 h 1887198"/>
              <a:gd name="connsiteX5-23" fmla="*/ 0 w 3204064"/>
              <a:gd name="connsiteY5-24" fmla="*/ 0 h 1887198"/>
              <a:gd name="connsiteX0-25" fmla="*/ 0 w 3189073"/>
              <a:gd name="connsiteY0-26" fmla="*/ 0 h 1872208"/>
              <a:gd name="connsiteX1-27" fmla="*/ 2036746 w 3189073"/>
              <a:gd name="connsiteY1-28" fmla="*/ 0 h 1872208"/>
              <a:gd name="connsiteX2-29" fmla="*/ 3189073 w 3189073"/>
              <a:gd name="connsiteY2-30" fmla="*/ 936104 h 1872208"/>
              <a:gd name="connsiteX3-31" fmla="*/ 2036746 w 3189073"/>
              <a:gd name="connsiteY3-32" fmla="*/ 1872208 h 1872208"/>
              <a:gd name="connsiteX4-33" fmla="*/ 14989 w 3189073"/>
              <a:gd name="connsiteY4-34" fmla="*/ 1872208 h 1872208"/>
              <a:gd name="connsiteX5-35" fmla="*/ 0 w 3189073"/>
              <a:gd name="connsiteY5-36" fmla="*/ 0 h 1872208"/>
              <a:gd name="connsiteX0-37" fmla="*/ 0 w 3848302"/>
              <a:gd name="connsiteY0-38" fmla="*/ 14991 h 1872208"/>
              <a:gd name="connsiteX1-39" fmla="*/ 2695975 w 3848302"/>
              <a:gd name="connsiteY1-40" fmla="*/ 0 h 1872208"/>
              <a:gd name="connsiteX2-41" fmla="*/ 3848302 w 3848302"/>
              <a:gd name="connsiteY2-42" fmla="*/ 936104 h 1872208"/>
              <a:gd name="connsiteX3-43" fmla="*/ 2695975 w 3848302"/>
              <a:gd name="connsiteY3-44" fmla="*/ 1872208 h 1872208"/>
              <a:gd name="connsiteX4-45" fmla="*/ 674218 w 3848302"/>
              <a:gd name="connsiteY4-46" fmla="*/ 1872208 h 1872208"/>
              <a:gd name="connsiteX5-47" fmla="*/ 0 w 3848302"/>
              <a:gd name="connsiteY5-48" fmla="*/ 14991 h 1872208"/>
              <a:gd name="connsiteX0-49" fmla="*/ 0 w 3848302"/>
              <a:gd name="connsiteY0-50" fmla="*/ 14991 h 1902188"/>
              <a:gd name="connsiteX1-51" fmla="*/ 2695975 w 3848302"/>
              <a:gd name="connsiteY1-52" fmla="*/ 0 h 1902188"/>
              <a:gd name="connsiteX2-53" fmla="*/ 3848302 w 3848302"/>
              <a:gd name="connsiteY2-54" fmla="*/ 936104 h 1902188"/>
              <a:gd name="connsiteX3-55" fmla="*/ 2695975 w 3848302"/>
              <a:gd name="connsiteY3-56" fmla="*/ 1872208 h 1902188"/>
              <a:gd name="connsiteX4-57" fmla="*/ 31469 w 3848302"/>
              <a:gd name="connsiteY4-58" fmla="*/ 1902188 h 1902188"/>
              <a:gd name="connsiteX5-59" fmla="*/ 0 w 3848302"/>
              <a:gd name="connsiteY5-60" fmla="*/ 14991 h 1902188"/>
              <a:gd name="connsiteX0-61" fmla="*/ 0 w 3864784"/>
              <a:gd name="connsiteY0-62" fmla="*/ 29981 h 1902188"/>
              <a:gd name="connsiteX1-63" fmla="*/ 2712457 w 3864784"/>
              <a:gd name="connsiteY1-64" fmla="*/ 0 h 1902188"/>
              <a:gd name="connsiteX2-65" fmla="*/ 3864784 w 3864784"/>
              <a:gd name="connsiteY2-66" fmla="*/ 936104 h 1902188"/>
              <a:gd name="connsiteX3-67" fmla="*/ 2712457 w 3864784"/>
              <a:gd name="connsiteY3-68" fmla="*/ 1872208 h 1902188"/>
              <a:gd name="connsiteX4-69" fmla="*/ 47951 w 3864784"/>
              <a:gd name="connsiteY4-70" fmla="*/ 1902188 h 1902188"/>
              <a:gd name="connsiteX5-71" fmla="*/ 0 w 3864784"/>
              <a:gd name="connsiteY5-72" fmla="*/ 29981 h 1902188"/>
              <a:gd name="connsiteX0-73" fmla="*/ 0 w 3831822"/>
              <a:gd name="connsiteY0-74" fmla="*/ 14990 h 1902188"/>
              <a:gd name="connsiteX1-75" fmla="*/ 2679495 w 3831822"/>
              <a:gd name="connsiteY1-76" fmla="*/ 0 h 1902188"/>
              <a:gd name="connsiteX2-77" fmla="*/ 3831822 w 3831822"/>
              <a:gd name="connsiteY2-78" fmla="*/ 936104 h 1902188"/>
              <a:gd name="connsiteX3-79" fmla="*/ 2679495 w 3831822"/>
              <a:gd name="connsiteY3-80" fmla="*/ 1872208 h 1902188"/>
              <a:gd name="connsiteX4-81" fmla="*/ 14989 w 3831822"/>
              <a:gd name="connsiteY4-82" fmla="*/ 1902188 h 1902188"/>
              <a:gd name="connsiteX5-83" fmla="*/ 0 w 3831822"/>
              <a:gd name="connsiteY5-84" fmla="*/ 14990 h 190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831822" h="1902188">
                <a:moveTo>
                  <a:pt x="0" y="14990"/>
                </a:moveTo>
                <a:lnTo>
                  <a:pt x="2679495" y="0"/>
                </a:lnTo>
                <a:cubicBezTo>
                  <a:pt x="3315908" y="0"/>
                  <a:pt x="3831822" y="419108"/>
                  <a:pt x="3831822" y="936104"/>
                </a:cubicBezTo>
                <a:cubicBezTo>
                  <a:pt x="3831822" y="1453100"/>
                  <a:pt x="3315908" y="1872208"/>
                  <a:pt x="2679495" y="1872208"/>
                </a:cubicBezTo>
                <a:lnTo>
                  <a:pt x="14989" y="1902188"/>
                </a:lnTo>
                <a:lnTo>
                  <a:pt x="0" y="14990"/>
                </a:lnTo>
                <a:close/>
              </a:path>
            </a:pathLst>
          </a:cu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dirty="0">
                <a:solidFill>
                  <a:schemeClr val="bg1"/>
                </a:solidFill>
                <a:latin typeface="微软雅黑" panose="020B0503020204020204" pitchFamily="34" charset="-122"/>
                <a:ea typeface="微软雅黑" panose="020B0503020204020204" pitchFamily="34" charset="-122"/>
              </a:rPr>
              <a:t>背    景</a:t>
            </a:r>
          </a:p>
        </p:txBody>
      </p:sp>
      <p:sp>
        <p:nvSpPr>
          <p:cNvPr id="40" name="流程图: 延期 8"/>
          <p:cNvSpPr/>
          <p:nvPr/>
        </p:nvSpPr>
        <p:spPr>
          <a:xfrm>
            <a:off x="5913967" y="3464076"/>
            <a:ext cx="1446590" cy="668867"/>
          </a:xfrm>
          <a:custGeom>
            <a:avLst/>
            <a:gdLst>
              <a:gd name="connsiteX0" fmla="*/ 0 w 2304653"/>
              <a:gd name="connsiteY0" fmla="*/ 0 h 1872208"/>
              <a:gd name="connsiteX1" fmla="*/ 1152327 w 2304653"/>
              <a:gd name="connsiteY1" fmla="*/ 0 h 1872208"/>
              <a:gd name="connsiteX2" fmla="*/ 2304654 w 2304653"/>
              <a:gd name="connsiteY2" fmla="*/ 936104 h 1872208"/>
              <a:gd name="connsiteX3" fmla="*/ 1152327 w 2304653"/>
              <a:gd name="connsiteY3" fmla="*/ 1872208 h 1872208"/>
              <a:gd name="connsiteX4" fmla="*/ 0 w 2304653"/>
              <a:gd name="connsiteY4" fmla="*/ 1872208 h 1872208"/>
              <a:gd name="connsiteX5" fmla="*/ 0 w 2304653"/>
              <a:gd name="connsiteY5" fmla="*/ 0 h 1872208"/>
              <a:gd name="connsiteX0-1" fmla="*/ 0 w 3204064"/>
              <a:gd name="connsiteY0-2" fmla="*/ 0 h 1887198"/>
              <a:gd name="connsiteX1-3" fmla="*/ 2051737 w 3204064"/>
              <a:gd name="connsiteY1-4" fmla="*/ 14990 h 1887198"/>
              <a:gd name="connsiteX2-5" fmla="*/ 3204064 w 3204064"/>
              <a:gd name="connsiteY2-6" fmla="*/ 951094 h 1887198"/>
              <a:gd name="connsiteX3-7" fmla="*/ 2051737 w 3204064"/>
              <a:gd name="connsiteY3-8" fmla="*/ 1887198 h 1887198"/>
              <a:gd name="connsiteX4-9" fmla="*/ 899410 w 3204064"/>
              <a:gd name="connsiteY4-10" fmla="*/ 1887198 h 1887198"/>
              <a:gd name="connsiteX5-11" fmla="*/ 0 w 3204064"/>
              <a:gd name="connsiteY5-12" fmla="*/ 0 h 1887198"/>
              <a:gd name="connsiteX0-13" fmla="*/ 0 w 3204064"/>
              <a:gd name="connsiteY0-14" fmla="*/ 0 h 1887198"/>
              <a:gd name="connsiteX1-15" fmla="*/ 2051737 w 3204064"/>
              <a:gd name="connsiteY1-16" fmla="*/ 14990 h 1887198"/>
              <a:gd name="connsiteX2-17" fmla="*/ 3204064 w 3204064"/>
              <a:gd name="connsiteY2-18" fmla="*/ 951094 h 1887198"/>
              <a:gd name="connsiteX3-19" fmla="*/ 2051737 w 3204064"/>
              <a:gd name="connsiteY3-20" fmla="*/ 1887198 h 1887198"/>
              <a:gd name="connsiteX4-21" fmla="*/ 29980 w 3204064"/>
              <a:gd name="connsiteY4-22" fmla="*/ 1887198 h 1887198"/>
              <a:gd name="connsiteX5-23" fmla="*/ 0 w 3204064"/>
              <a:gd name="connsiteY5-24" fmla="*/ 0 h 1887198"/>
              <a:gd name="connsiteX0-25" fmla="*/ 0 w 3189073"/>
              <a:gd name="connsiteY0-26" fmla="*/ 0 h 1872208"/>
              <a:gd name="connsiteX1-27" fmla="*/ 2036746 w 3189073"/>
              <a:gd name="connsiteY1-28" fmla="*/ 0 h 1872208"/>
              <a:gd name="connsiteX2-29" fmla="*/ 3189073 w 3189073"/>
              <a:gd name="connsiteY2-30" fmla="*/ 936104 h 1872208"/>
              <a:gd name="connsiteX3-31" fmla="*/ 2036746 w 3189073"/>
              <a:gd name="connsiteY3-32" fmla="*/ 1872208 h 1872208"/>
              <a:gd name="connsiteX4-33" fmla="*/ 14989 w 3189073"/>
              <a:gd name="connsiteY4-34" fmla="*/ 1872208 h 1872208"/>
              <a:gd name="connsiteX5-35" fmla="*/ 0 w 3189073"/>
              <a:gd name="connsiteY5-36" fmla="*/ 0 h 1872208"/>
              <a:gd name="connsiteX0-37" fmla="*/ 0 w 3848302"/>
              <a:gd name="connsiteY0-38" fmla="*/ 14991 h 1872208"/>
              <a:gd name="connsiteX1-39" fmla="*/ 2695975 w 3848302"/>
              <a:gd name="connsiteY1-40" fmla="*/ 0 h 1872208"/>
              <a:gd name="connsiteX2-41" fmla="*/ 3848302 w 3848302"/>
              <a:gd name="connsiteY2-42" fmla="*/ 936104 h 1872208"/>
              <a:gd name="connsiteX3-43" fmla="*/ 2695975 w 3848302"/>
              <a:gd name="connsiteY3-44" fmla="*/ 1872208 h 1872208"/>
              <a:gd name="connsiteX4-45" fmla="*/ 674218 w 3848302"/>
              <a:gd name="connsiteY4-46" fmla="*/ 1872208 h 1872208"/>
              <a:gd name="connsiteX5-47" fmla="*/ 0 w 3848302"/>
              <a:gd name="connsiteY5-48" fmla="*/ 14991 h 1872208"/>
              <a:gd name="connsiteX0-49" fmla="*/ 0 w 3848302"/>
              <a:gd name="connsiteY0-50" fmla="*/ 14991 h 1902188"/>
              <a:gd name="connsiteX1-51" fmla="*/ 2695975 w 3848302"/>
              <a:gd name="connsiteY1-52" fmla="*/ 0 h 1902188"/>
              <a:gd name="connsiteX2-53" fmla="*/ 3848302 w 3848302"/>
              <a:gd name="connsiteY2-54" fmla="*/ 936104 h 1902188"/>
              <a:gd name="connsiteX3-55" fmla="*/ 2695975 w 3848302"/>
              <a:gd name="connsiteY3-56" fmla="*/ 1872208 h 1902188"/>
              <a:gd name="connsiteX4-57" fmla="*/ 31469 w 3848302"/>
              <a:gd name="connsiteY4-58" fmla="*/ 1902188 h 1902188"/>
              <a:gd name="connsiteX5-59" fmla="*/ 0 w 3848302"/>
              <a:gd name="connsiteY5-60" fmla="*/ 14991 h 1902188"/>
              <a:gd name="connsiteX0-61" fmla="*/ 0 w 3864784"/>
              <a:gd name="connsiteY0-62" fmla="*/ 29981 h 1902188"/>
              <a:gd name="connsiteX1-63" fmla="*/ 2712457 w 3864784"/>
              <a:gd name="connsiteY1-64" fmla="*/ 0 h 1902188"/>
              <a:gd name="connsiteX2-65" fmla="*/ 3864784 w 3864784"/>
              <a:gd name="connsiteY2-66" fmla="*/ 936104 h 1902188"/>
              <a:gd name="connsiteX3-67" fmla="*/ 2712457 w 3864784"/>
              <a:gd name="connsiteY3-68" fmla="*/ 1872208 h 1902188"/>
              <a:gd name="connsiteX4-69" fmla="*/ 47951 w 3864784"/>
              <a:gd name="connsiteY4-70" fmla="*/ 1902188 h 1902188"/>
              <a:gd name="connsiteX5-71" fmla="*/ 0 w 3864784"/>
              <a:gd name="connsiteY5-72" fmla="*/ 29981 h 1902188"/>
              <a:gd name="connsiteX0-73" fmla="*/ 0 w 3831822"/>
              <a:gd name="connsiteY0-74" fmla="*/ 14990 h 1902188"/>
              <a:gd name="connsiteX1-75" fmla="*/ 2679495 w 3831822"/>
              <a:gd name="connsiteY1-76" fmla="*/ 0 h 1902188"/>
              <a:gd name="connsiteX2-77" fmla="*/ 3831822 w 3831822"/>
              <a:gd name="connsiteY2-78" fmla="*/ 936104 h 1902188"/>
              <a:gd name="connsiteX3-79" fmla="*/ 2679495 w 3831822"/>
              <a:gd name="connsiteY3-80" fmla="*/ 1872208 h 1902188"/>
              <a:gd name="connsiteX4-81" fmla="*/ 14989 w 3831822"/>
              <a:gd name="connsiteY4-82" fmla="*/ 1902188 h 1902188"/>
              <a:gd name="connsiteX5-83" fmla="*/ 0 w 3831822"/>
              <a:gd name="connsiteY5-84" fmla="*/ 14990 h 190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831822" h="1902188">
                <a:moveTo>
                  <a:pt x="0" y="14990"/>
                </a:moveTo>
                <a:lnTo>
                  <a:pt x="2679495" y="0"/>
                </a:lnTo>
                <a:cubicBezTo>
                  <a:pt x="3315908" y="0"/>
                  <a:pt x="3831822" y="419108"/>
                  <a:pt x="3831822" y="936104"/>
                </a:cubicBezTo>
                <a:cubicBezTo>
                  <a:pt x="3831822" y="1453100"/>
                  <a:pt x="3315908" y="1872208"/>
                  <a:pt x="2679495" y="1872208"/>
                </a:cubicBezTo>
                <a:lnTo>
                  <a:pt x="14989" y="1902188"/>
                </a:lnTo>
                <a:lnTo>
                  <a:pt x="0" y="14990"/>
                </a:lnTo>
                <a:close/>
              </a:path>
            </a:pathLst>
          </a:cu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dirty="0">
                <a:solidFill>
                  <a:schemeClr val="bg1"/>
                </a:solidFill>
                <a:latin typeface="微软雅黑" panose="020B0503020204020204" pitchFamily="34" charset="-122"/>
                <a:ea typeface="微软雅黑" panose="020B0503020204020204" pitchFamily="34" charset="-122"/>
              </a:rPr>
              <a:t>指导思想</a:t>
            </a:r>
          </a:p>
        </p:txBody>
      </p:sp>
      <p:sp>
        <p:nvSpPr>
          <p:cNvPr id="41" name="流程图: 延期 8"/>
          <p:cNvSpPr/>
          <p:nvPr/>
        </p:nvSpPr>
        <p:spPr>
          <a:xfrm>
            <a:off x="6363305" y="4499428"/>
            <a:ext cx="1446590" cy="668867"/>
          </a:xfrm>
          <a:custGeom>
            <a:avLst/>
            <a:gdLst>
              <a:gd name="connsiteX0" fmla="*/ 0 w 2304653"/>
              <a:gd name="connsiteY0" fmla="*/ 0 h 1872208"/>
              <a:gd name="connsiteX1" fmla="*/ 1152327 w 2304653"/>
              <a:gd name="connsiteY1" fmla="*/ 0 h 1872208"/>
              <a:gd name="connsiteX2" fmla="*/ 2304654 w 2304653"/>
              <a:gd name="connsiteY2" fmla="*/ 936104 h 1872208"/>
              <a:gd name="connsiteX3" fmla="*/ 1152327 w 2304653"/>
              <a:gd name="connsiteY3" fmla="*/ 1872208 h 1872208"/>
              <a:gd name="connsiteX4" fmla="*/ 0 w 2304653"/>
              <a:gd name="connsiteY4" fmla="*/ 1872208 h 1872208"/>
              <a:gd name="connsiteX5" fmla="*/ 0 w 2304653"/>
              <a:gd name="connsiteY5" fmla="*/ 0 h 1872208"/>
              <a:gd name="connsiteX0-1" fmla="*/ 0 w 3204064"/>
              <a:gd name="connsiteY0-2" fmla="*/ 0 h 1887198"/>
              <a:gd name="connsiteX1-3" fmla="*/ 2051737 w 3204064"/>
              <a:gd name="connsiteY1-4" fmla="*/ 14990 h 1887198"/>
              <a:gd name="connsiteX2-5" fmla="*/ 3204064 w 3204064"/>
              <a:gd name="connsiteY2-6" fmla="*/ 951094 h 1887198"/>
              <a:gd name="connsiteX3-7" fmla="*/ 2051737 w 3204064"/>
              <a:gd name="connsiteY3-8" fmla="*/ 1887198 h 1887198"/>
              <a:gd name="connsiteX4-9" fmla="*/ 899410 w 3204064"/>
              <a:gd name="connsiteY4-10" fmla="*/ 1887198 h 1887198"/>
              <a:gd name="connsiteX5-11" fmla="*/ 0 w 3204064"/>
              <a:gd name="connsiteY5-12" fmla="*/ 0 h 1887198"/>
              <a:gd name="connsiteX0-13" fmla="*/ 0 w 3204064"/>
              <a:gd name="connsiteY0-14" fmla="*/ 0 h 1887198"/>
              <a:gd name="connsiteX1-15" fmla="*/ 2051737 w 3204064"/>
              <a:gd name="connsiteY1-16" fmla="*/ 14990 h 1887198"/>
              <a:gd name="connsiteX2-17" fmla="*/ 3204064 w 3204064"/>
              <a:gd name="connsiteY2-18" fmla="*/ 951094 h 1887198"/>
              <a:gd name="connsiteX3-19" fmla="*/ 2051737 w 3204064"/>
              <a:gd name="connsiteY3-20" fmla="*/ 1887198 h 1887198"/>
              <a:gd name="connsiteX4-21" fmla="*/ 29980 w 3204064"/>
              <a:gd name="connsiteY4-22" fmla="*/ 1887198 h 1887198"/>
              <a:gd name="connsiteX5-23" fmla="*/ 0 w 3204064"/>
              <a:gd name="connsiteY5-24" fmla="*/ 0 h 1887198"/>
              <a:gd name="connsiteX0-25" fmla="*/ 0 w 3189073"/>
              <a:gd name="connsiteY0-26" fmla="*/ 0 h 1872208"/>
              <a:gd name="connsiteX1-27" fmla="*/ 2036746 w 3189073"/>
              <a:gd name="connsiteY1-28" fmla="*/ 0 h 1872208"/>
              <a:gd name="connsiteX2-29" fmla="*/ 3189073 w 3189073"/>
              <a:gd name="connsiteY2-30" fmla="*/ 936104 h 1872208"/>
              <a:gd name="connsiteX3-31" fmla="*/ 2036746 w 3189073"/>
              <a:gd name="connsiteY3-32" fmla="*/ 1872208 h 1872208"/>
              <a:gd name="connsiteX4-33" fmla="*/ 14989 w 3189073"/>
              <a:gd name="connsiteY4-34" fmla="*/ 1872208 h 1872208"/>
              <a:gd name="connsiteX5-35" fmla="*/ 0 w 3189073"/>
              <a:gd name="connsiteY5-36" fmla="*/ 0 h 1872208"/>
              <a:gd name="connsiteX0-37" fmla="*/ 0 w 3848302"/>
              <a:gd name="connsiteY0-38" fmla="*/ 14991 h 1872208"/>
              <a:gd name="connsiteX1-39" fmla="*/ 2695975 w 3848302"/>
              <a:gd name="connsiteY1-40" fmla="*/ 0 h 1872208"/>
              <a:gd name="connsiteX2-41" fmla="*/ 3848302 w 3848302"/>
              <a:gd name="connsiteY2-42" fmla="*/ 936104 h 1872208"/>
              <a:gd name="connsiteX3-43" fmla="*/ 2695975 w 3848302"/>
              <a:gd name="connsiteY3-44" fmla="*/ 1872208 h 1872208"/>
              <a:gd name="connsiteX4-45" fmla="*/ 674218 w 3848302"/>
              <a:gd name="connsiteY4-46" fmla="*/ 1872208 h 1872208"/>
              <a:gd name="connsiteX5-47" fmla="*/ 0 w 3848302"/>
              <a:gd name="connsiteY5-48" fmla="*/ 14991 h 1872208"/>
              <a:gd name="connsiteX0-49" fmla="*/ 0 w 3848302"/>
              <a:gd name="connsiteY0-50" fmla="*/ 14991 h 1902188"/>
              <a:gd name="connsiteX1-51" fmla="*/ 2695975 w 3848302"/>
              <a:gd name="connsiteY1-52" fmla="*/ 0 h 1902188"/>
              <a:gd name="connsiteX2-53" fmla="*/ 3848302 w 3848302"/>
              <a:gd name="connsiteY2-54" fmla="*/ 936104 h 1902188"/>
              <a:gd name="connsiteX3-55" fmla="*/ 2695975 w 3848302"/>
              <a:gd name="connsiteY3-56" fmla="*/ 1872208 h 1902188"/>
              <a:gd name="connsiteX4-57" fmla="*/ 31469 w 3848302"/>
              <a:gd name="connsiteY4-58" fmla="*/ 1902188 h 1902188"/>
              <a:gd name="connsiteX5-59" fmla="*/ 0 w 3848302"/>
              <a:gd name="connsiteY5-60" fmla="*/ 14991 h 1902188"/>
              <a:gd name="connsiteX0-61" fmla="*/ 0 w 3864784"/>
              <a:gd name="connsiteY0-62" fmla="*/ 29981 h 1902188"/>
              <a:gd name="connsiteX1-63" fmla="*/ 2712457 w 3864784"/>
              <a:gd name="connsiteY1-64" fmla="*/ 0 h 1902188"/>
              <a:gd name="connsiteX2-65" fmla="*/ 3864784 w 3864784"/>
              <a:gd name="connsiteY2-66" fmla="*/ 936104 h 1902188"/>
              <a:gd name="connsiteX3-67" fmla="*/ 2712457 w 3864784"/>
              <a:gd name="connsiteY3-68" fmla="*/ 1872208 h 1902188"/>
              <a:gd name="connsiteX4-69" fmla="*/ 47951 w 3864784"/>
              <a:gd name="connsiteY4-70" fmla="*/ 1902188 h 1902188"/>
              <a:gd name="connsiteX5-71" fmla="*/ 0 w 3864784"/>
              <a:gd name="connsiteY5-72" fmla="*/ 29981 h 1902188"/>
              <a:gd name="connsiteX0-73" fmla="*/ 0 w 3831822"/>
              <a:gd name="connsiteY0-74" fmla="*/ 14990 h 1902188"/>
              <a:gd name="connsiteX1-75" fmla="*/ 2679495 w 3831822"/>
              <a:gd name="connsiteY1-76" fmla="*/ 0 h 1902188"/>
              <a:gd name="connsiteX2-77" fmla="*/ 3831822 w 3831822"/>
              <a:gd name="connsiteY2-78" fmla="*/ 936104 h 1902188"/>
              <a:gd name="connsiteX3-79" fmla="*/ 2679495 w 3831822"/>
              <a:gd name="connsiteY3-80" fmla="*/ 1872208 h 1902188"/>
              <a:gd name="connsiteX4-81" fmla="*/ 14989 w 3831822"/>
              <a:gd name="connsiteY4-82" fmla="*/ 1902188 h 1902188"/>
              <a:gd name="connsiteX5-83" fmla="*/ 0 w 3831822"/>
              <a:gd name="connsiteY5-84" fmla="*/ 14990 h 190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831822" h="1902188">
                <a:moveTo>
                  <a:pt x="0" y="14990"/>
                </a:moveTo>
                <a:lnTo>
                  <a:pt x="2679495" y="0"/>
                </a:lnTo>
                <a:cubicBezTo>
                  <a:pt x="3315908" y="0"/>
                  <a:pt x="3831822" y="419108"/>
                  <a:pt x="3831822" y="936104"/>
                </a:cubicBezTo>
                <a:cubicBezTo>
                  <a:pt x="3831822" y="1453100"/>
                  <a:pt x="3315908" y="1872208"/>
                  <a:pt x="2679495" y="1872208"/>
                </a:cubicBezTo>
                <a:lnTo>
                  <a:pt x="14989" y="1902188"/>
                </a:lnTo>
                <a:lnTo>
                  <a:pt x="0" y="14990"/>
                </a:lnTo>
                <a:close/>
              </a:path>
            </a:pathLst>
          </a:cu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dirty="0">
                <a:solidFill>
                  <a:schemeClr val="bg1"/>
                </a:solidFill>
                <a:latin typeface="微软雅黑" panose="020B0503020204020204" pitchFamily="34" charset="-122"/>
                <a:ea typeface="微软雅黑" panose="020B0503020204020204" pitchFamily="34" charset="-122"/>
              </a:rPr>
              <a:t>目    的</a:t>
            </a:r>
          </a:p>
        </p:txBody>
      </p:sp>
      <p:sp>
        <p:nvSpPr>
          <p:cNvPr id="42" name="矩形 41"/>
          <p:cNvSpPr/>
          <p:nvPr/>
        </p:nvSpPr>
        <p:spPr>
          <a:xfrm>
            <a:off x="7655681" y="3580191"/>
            <a:ext cx="3173790" cy="437243"/>
          </a:xfrm>
          <a:prstGeom prst="rect">
            <a:avLst/>
          </a:prstGeom>
        </p:spPr>
        <p:txBody>
          <a:bodyPr wrap="square" lIns="87077" tIns="43539" rIns="87077" bIns="43539">
            <a:spAutoFit/>
          </a:bodyPr>
          <a:lstStyle/>
          <a:p>
            <a:pPr>
              <a:spcBef>
                <a:spcPct val="0"/>
              </a:spcBef>
              <a:buFont typeface="Arial" panose="020B0604020202020204" pitchFamily="34" charset="0"/>
              <a:buNone/>
            </a:pPr>
            <a:r>
              <a:rPr lang="zh-CN" altLang="en-US" sz="2286" b="1" dirty="0">
                <a:latin typeface="+mn-ea"/>
                <a:ea typeface="+mn-ea"/>
                <a:cs typeface="Arial" panose="020B0604020202020204" pitchFamily="34" charset="0"/>
              </a:rPr>
              <a:t>中学为体，西学为用</a:t>
            </a:r>
          </a:p>
        </p:txBody>
      </p:sp>
      <p:sp>
        <p:nvSpPr>
          <p:cNvPr id="43" name="矩形 42"/>
          <p:cNvSpPr/>
          <p:nvPr/>
        </p:nvSpPr>
        <p:spPr>
          <a:xfrm>
            <a:off x="8112276" y="4615543"/>
            <a:ext cx="3426581" cy="437243"/>
          </a:xfrm>
          <a:prstGeom prst="rect">
            <a:avLst/>
          </a:prstGeom>
        </p:spPr>
        <p:txBody>
          <a:bodyPr wrap="square" lIns="87077" tIns="43539" rIns="87077" bIns="43539">
            <a:spAutoFit/>
          </a:bodyPr>
          <a:lstStyle/>
          <a:p>
            <a:pPr>
              <a:spcBef>
                <a:spcPct val="0"/>
              </a:spcBef>
              <a:buFont typeface="Arial" panose="020B0604020202020204" pitchFamily="34" charset="0"/>
              <a:buNone/>
            </a:pPr>
            <a:r>
              <a:rPr lang="zh-CN" altLang="en-US" sz="2286" b="1" dirty="0">
                <a:latin typeface="宋体" panose="02010600030101010101" pitchFamily="2" charset="-122"/>
                <a:cs typeface="Arial" panose="020B0604020202020204" pitchFamily="34" charset="0"/>
              </a:rPr>
              <a:t>镇压农民起义，抵御外侵</a:t>
            </a:r>
          </a:p>
        </p:txBody>
      </p:sp>
      <p:sp>
        <p:nvSpPr>
          <p:cNvPr id="44" name="矩形 43"/>
          <p:cNvSpPr/>
          <p:nvPr/>
        </p:nvSpPr>
        <p:spPr>
          <a:xfrm>
            <a:off x="8699500" y="5747658"/>
            <a:ext cx="3173790" cy="437243"/>
          </a:xfrm>
          <a:prstGeom prst="rect">
            <a:avLst/>
          </a:prstGeom>
        </p:spPr>
        <p:txBody>
          <a:bodyPr wrap="square" lIns="87077" tIns="43539" rIns="87077" bIns="43539">
            <a:spAutoFit/>
          </a:bodyPr>
          <a:lstStyle/>
          <a:p>
            <a:pPr>
              <a:spcBef>
                <a:spcPct val="0"/>
              </a:spcBef>
              <a:buFont typeface="Arial" panose="020B0604020202020204" pitchFamily="34" charset="0"/>
              <a:buNone/>
            </a:pPr>
            <a:r>
              <a:rPr lang="zh-CN" altLang="en-US" sz="2286" b="1" dirty="0">
                <a:latin typeface="宋体" panose="02010600030101010101" pitchFamily="2" charset="-122"/>
                <a:cs typeface="Arial" panose="020B0604020202020204" pitchFamily="34" charset="0"/>
              </a:rPr>
              <a:t>主张学习西方先进技术</a:t>
            </a:r>
          </a:p>
        </p:txBody>
      </p:sp>
      <p:sp>
        <p:nvSpPr>
          <p:cNvPr id="45" name="流程图: 延期 8"/>
          <p:cNvSpPr/>
          <p:nvPr/>
        </p:nvSpPr>
        <p:spPr>
          <a:xfrm>
            <a:off x="7119257" y="5631543"/>
            <a:ext cx="1446590" cy="668867"/>
          </a:xfrm>
          <a:custGeom>
            <a:avLst/>
            <a:gdLst>
              <a:gd name="connsiteX0" fmla="*/ 0 w 2304653"/>
              <a:gd name="connsiteY0" fmla="*/ 0 h 1872208"/>
              <a:gd name="connsiteX1" fmla="*/ 1152327 w 2304653"/>
              <a:gd name="connsiteY1" fmla="*/ 0 h 1872208"/>
              <a:gd name="connsiteX2" fmla="*/ 2304654 w 2304653"/>
              <a:gd name="connsiteY2" fmla="*/ 936104 h 1872208"/>
              <a:gd name="connsiteX3" fmla="*/ 1152327 w 2304653"/>
              <a:gd name="connsiteY3" fmla="*/ 1872208 h 1872208"/>
              <a:gd name="connsiteX4" fmla="*/ 0 w 2304653"/>
              <a:gd name="connsiteY4" fmla="*/ 1872208 h 1872208"/>
              <a:gd name="connsiteX5" fmla="*/ 0 w 2304653"/>
              <a:gd name="connsiteY5" fmla="*/ 0 h 1872208"/>
              <a:gd name="connsiteX0-1" fmla="*/ 0 w 3204064"/>
              <a:gd name="connsiteY0-2" fmla="*/ 0 h 1887198"/>
              <a:gd name="connsiteX1-3" fmla="*/ 2051737 w 3204064"/>
              <a:gd name="connsiteY1-4" fmla="*/ 14990 h 1887198"/>
              <a:gd name="connsiteX2-5" fmla="*/ 3204064 w 3204064"/>
              <a:gd name="connsiteY2-6" fmla="*/ 951094 h 1887198"/>
              <a:gd name="connsiteX3-7" fmla="*/ 2051737 w 3204064"/>
              <a:gd name="connsiteY3-8" fmla="*/ 1887198 h 1887198"/>
              <a:gd name="connsiteX4-9" fmla="*/ 899410 w 3204064"/>
              <a:gd name="connsiteY4-10" fmla="*/ 1887198 h 1887198"/>
              <a:gd name="connsiteX5-11" fmla="*/ 0 w 3204064"/>
              <a:gd name="connsiteY5-12" fmla="*/ 0 h 1887198"/>
              <a:gd name="connsiteX0-13" fmla="*/ 0 w 3204064"/>
              <a:gd name="connsiteY0-14" fmla="*/ 0 h 1887198"/>
              <a:gd name="connsiteX1-15" fmla="*/ 2051737 w 3204064"/>
              <a:gd name="connsiteY1-16" fmla="*/ 14990 h 1887198"/>
              <a:gd name="connsiteX2-17" fmla="*/ 3204064 w 3204064"/>
              <a:gd name="connsiteY2-18" fmla="*/ 951094 h 1887198"/>
              <a:gd name="connsiteX3-19" fmla="*/ 2051737 w 3204064"/>
              <a:gd name="connsiteY3-20" fmla="*/ 1887198 h 1887198"/>
              <a:gd name="connsiteX4-21" fmla="*/ 29980 w 3204064"/>
              <a:gd name="connsiteY4-22" fmla="*/ 1887198 h 1887198"/>
              <a:gd name="connsiteX5-23" fmla="*/ 0 w 3204064"/>
              <a:gd name="connsiteY5-24" fmla="*/ 0 h 1887198"/>
              <a:gd name="connsiteX0-25" fmla="*/ 0 w 3189073"/>
              <a:gd name="connsiteY0-26" fmla="*/ 0 h 1872208"/>
              <a:gd name="connsiteX1-27" fmla="*/ 2036746 w 3189073"/>
              <a:gd name="connsiteY1-28" fmla="*/ 0 h 1872208"/>
              <a:gd name="connsiteX2-29" fmla="*/ 3189073 w 3189073"/>
              <a:gd name="connsiteY2-30" fmla="*/ 936104 h 1872208"/>
              <a:gd name="connsiteX3-31" fmla="*/ 2036746 w 3189073"/>
              <a:gd name="connsiteY3-32" fmla="*/ 1872208 h 1872208"/>
              <a:gd name="connsiteX4-33" fmla="*/ 14989 w 3189073"/>
              <a:gd name="connsiteY4-34" fmla="*/ 1872208 h 1872208"/>
              <a:gd name="connsiteX5-35" fmla="*/ 0 w 3189073"/>
              <a:gd name="connsiteY5-36" fmla="*/ 0 h 1872208"/>
              <a:gd name="connsiteX0-37" fmla="*/ 0 w 3848302"/>
              <a:gd name="connsiteY0-38" fmla="*/ 14991 h 1872208"/>
              <a:gd name="connsiteX1-39" fmla="*/ 2695975 w 3848302"/>
              <a:gd name="connsiteY1-40" fmla="*/ 0 h 1872208"/>
              <a:gd name="connsiteX2-41" fmla="*/ 3848302 w 3848302"/>
              <a:gd name="connsiteY2-42" fmla="*/ 936104 h 1872208"/>
              <a:gd name="connsiteX3-43" fmla="*/ 2695975 w 3848302"/>
              <a:gd name="connsiteY3-44" fmla="*/ 1872208 h 1872208"/>
              <a:gd name="connsiteX4-45" fmla="*/ 674218 w 3848302"/>
              <a:gd name="connsiteY4-46" fmla="*/ 1872208 h 1872208"/>
              <a:gd name="connsiteX5-47" fmla="*/ 0 w 3848302"/>
              <a:gd name="connsiteY5-48" fmla="*/ 14991 h 1872208"/>
              <a:gd name="connsiteX0-49" fmla="*/ 0 w 3848302"/>
              <a:gd name="connsiteY0-50" fmla="*/ 14991 h 1902188"/>
              <a:gd name="connsiteX1-51" fmla="*/ 2695975 w 3848302"/>
              <a:gd name="connsiteY1-52" fmla="*/ 0 h 1902188"/>
              <a:gd name="connsiteX2-53" fmla="*/ 3848302 w 3848302"/>
              <a:gd name="connsiteY2-54" fmla="*/ 936104 h 1902188"/>
              <a:gd name="connsiteX3-55" fmla="*/ 2695975 w 3848302"/>
              <a:gd name="connsiteY3-56" fmla="*/ 1872208 h 1902188"/>
              <a:gd name="connsiteX4-57" fmla="*/ 31469 w 3848302"/>
              <a:gd name="connsiteY4-58" fmla="*/ 1902188 h 1902188"/>
              <a:gd name="connsiteX5-59" fmla="*/ 0 w 3848302"/>
              <a:gd name="connsiteY5-60" fmla="*/ 14991 h 1902188"/>
              <a:gd name="connsiteX0-61" fmla="*/ 0 w 3864784"/>
              <a:gd name="connsiteY0-62" fmla="*/ 29981 h 1902188"/>
              <a:gd name="connsiteX1-63" fmla="*/ 2712457 w 3864784"/>
              <a:gd name="connsiteY1-64" fmla="*/ 0 h 1902188"/>
              <a:gd name="connsiteX2-65" fmla="*/ 3864784 w 3864784"/>
              <a:gd name="connsiteY2-66" fmla="*/ 936104 h 1902188"/>
              <a:gd name="connsiteX3-67" fmla="*/ 2712457 w 3864784"/>
              <a:gd name="connsiteY3-68" fmla="*/ 1872208 h 1902188"/>
              <a:gd name="connsiteX4-69" fmla="*/ 47951 w 3864784"/>
              <a:gd name="connsiteY4-70" fmla="*/ 1902188 h 1902188"/>
              <a:gd name="connsiteX5-71" fmla="*/ 0 w 3864784"/>
              <a:gd name="connsiteY5-72" fmla="*/ 29981 h 1902188"/>
              <a:gd name="connsiteX0-73" fmla="*/ 0 w 3831822"/>
              <a:gd name="connsiteY0-74" fmla="*/ 14990 h 1902188"/>
              <a:gd name="connsiteX1-75" fmla="*/ 2679495 w 3831822"/>
              <a:gd name="connsiteY1-76" fmla="*/ 0 h 1902188"/>
              <a:gd name="connsiteX2-77" fmla="*/ 3831822 w 3831822"/>
              <a:gd name="connsiteY2-78" fmla="*/ 936104 h 1902188"/>
              <a:gd name="connsiteX3-79" fmla="*/ 2679495 w 3831822"/>
              <a:gd name="connsiteY3-80" fmla="*/ 1872208 h 1902188"/>
              <a:gd name="connsiteX4-81" fmla="*/ 14989 w 3831822"/>
              <a:gd name="connsiteY4-82" fmla="*/ 1902188 h 1902188"/>
              <a:gd name="connsiteX5-83" fmla="*/ 0 w 3831822"/>
              <a:gd name="connsiteY5-84" fmla="*/ 14990 h 190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831822" h="1902188">
                <a:moveTo>
                  <a:pt x="0" y="14990"/>
                </a:moveTo>
                <a:lnTo>
                  <a:pt x="2679495" y="0"/>
                </a:lnTo>
                <a:cubicBezTo>
                  <a:pt x="3315908" y="0"/>
                  <a:pt x="3831822" y="419108"/>
                  <a:pt x="3831822" y="936104"/>
                </a:cubicBezTo>
                <a:cubicBezTo>
                  <a:pt x="3831822" y="1453100"/>
                  <a:pt x="3315908" y="1872208"/>
                  <a:pt x="2679495" y="1872208"/>
                </a:cubicBezTo>
                <a:lnTo>
                  <a:pt x="14989" y="1902188"/>
                </a:lnTo>
                <a:lnTo>
                  <a:pt x="0" y="14990"/>
                </a:lnTo>
                <a:close/>
              </a:path>
            </a:pathLst>
          </a:cu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dirty="0">
                <a:solidFill>
                  <a:schemeClr val="bg1"/>
                </a:solidFill>
                <a:latin typeface="微软雅黑" panose="020B0503020204020204" pitchFamily="34" charset="-122"/>
                <a:ea typeface="微软雅黑" panose="020B0503020204020204" pitchFamily="34" charset="-122"/>
              </a:rPr>
              <a:t>内    容</a:t>
            </a:r>
          </a:p>
        </p:txBody>
      </p:sp>
      <p:sp>
        <p:nvSpPr>
          <p:cNvPr id="20" name="圆角矩形 19"/>
          <p:cNvSpPr/>
          <p:nvPr/>
        </p:nvSpPr>
        <p:spPr>
          <a:xfrm>
            <a:off x="7513266" y="2489805"/>
            <a:ext cx="4622195" cy="2426305"/>
          </a:xfrm>
          <a:prstGeom prst="roundRect">
            <a:avLst>
              <a:gd name="adj" fmla="val 10990"/>
            </a:avLst>
          </a:prstGeom>
          <a:solidFill>
            <a:schemeClr val="bg1"/>
          </a:solidFill>
          <a:ln>
            <a:solidFill>
              <a:srgbClr val="C67E02"/>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90" tIns="50945" rIns="101890" bIns="50945" rtlCol="0" anchor="ctr"/>
          <a:lstStyle/>
          <a:p>
            <a:pPr defTabSz="1192010">
              <a:lnSpc>
                <a:spcPct val="140000"/>
              </a:lnSpc>
            </a:pPr>
            <a:r>
              <a:rPr lang="en-US" altLang="zh-CN" sz="2286" b="1" dirty="0">
                <a:solidFill>
                  <a:srgbClr val="C67E02"/>
                </a:solidFill>
                <a:latin typeface="+mn-ea"/>
                <a:cs typeface="+mn-ea"/>
              </a:rPr>
              <a:t>“</a:t>
            </a:r>
            <a:r>
              <a:rPr lang="zh-CN" altLang="en-US" sz="2286" b="1" dirty="0">
                <a:solidFill>
                  <a:srgbClr val="C67E02"/>
                </a:solidFill>
                <a:latin typeface="+mn-ea"/>
                <a:cs typeface="+mn-ea"/>
              </a:rPr>
              <a:t>以中国之伦常名教为本原，辅以诸国富强之术。</a:t>
            </a:r>
            <a:r>
              <a:rPr lang="en-US" altLang="zh-CN" sz="2286" b="1" dirty="0">
                <a:solidFill>
                  <a:srgbClr val="C67E02"/>
                </a:solidFill>
                <a:latin typeface="+mn-ea"/>
                <a:cs typeface="+mn-ea"/>
              </a:rPr>
              <a:t>“</a:t>
            </a:r>
          </a:p>
          <a:p>
            <a:pPr defTabSz="1192010">
              <a:lnSpc>
                <a:spcPct val="140000"/>
              </a:lnSpc>
            </a:pPr>
            <a:r>
              <a:rPr lang="en-US" altLang="zh-CN" sz="2286" b="1" dirty="0">
                <a:solidFill>
                  <a:srgbClr val="C67E02"/>
                </a:solidFill>
                <a:latin typeface="+mn-ea"/>
                <a:cs typeface="+mn-ea"/>
              </a:rPr>
              <a:t>——</a:t>
            </a:r>
            <a:r>
              <a:rPr lang="zh-CN" altLang="en-US" sz="2286" b="1" dirty="0">
                <a:solidFill>
                  <a:srgbClr val="C67E02"/>
                </a:solidFill>
                <a:latin typeface="+mn-ea"/>
                <a:cs typeface="+mn-ea"/>
              </a:rPr>
              <a:t>冯桂芬《校邠庐抗议》，</a:t>
            </a:r>
            <a:r>
              <a:rPr lang="en-US" altLang="zh-CN" sz="2286" b="1" dirty="0">
                <a:solidFill>
                  <a:srgbClr val="C67E02"/>
                </a:solidFill>
                <a:latin typeface="+mn-ea"/>
                <a:cs typeface="+mn-ea"/>
              </a:rPr>
              <a:t>1861</a:t>
            </a:r>
            <a:r>
              <a:rPr lang="zh-CN" altLang="en-US" sz="2286" b="1" dirty="0">
                <a:solidFill>
                  <a:srgbClr val="C67E02"/>
                </a:solidFill>
                <a:latin typeface="+mn-ea"/>
                <a:cs typeface="+mn-ea"/>
              </a:rPr>
              <a:t>年</a:t>
            </a:r>
            <a:endParaRPr lang="en-US" altLang="zh-CN" sz="2286" b="1" dirty="0">
              <a:solidFill>
                <a:srgbClr val="C67E02"/>
              </a:solidFill>
              <a:latin typeface="+mn-ea"/>
              <a:cs typeface="+mn-ea"/>
            </a:endParaRPr>
          </a:p>
        </p:txBody>
      </p:sp>
      <p:sp>
        <p:nvSpPr>
          <p:cNvPr id="32" name="文本框 4"/>
          <p:cNvSpPr txBox="1">
            <a:spLocks noChangeArrowheads="1"/>
          </p:cNvSpPr>
          <p:nvPr/>
        </p:nvSpPr>
        <p:spPr bwMode="auto">
          <a:xfrm>
            <a:off x="3710576" y="170801"/>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第二节  洋务运动的兴衰</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2" name="组合 1"/>
          <p:cNvGrpSpPr/>
          <p:nvPr/>
        </p:nvGrpSpPr>
        <p:grpSpPr>
          <a:xfrm>
            <a:off x="128030" y="1555160"/>
            <a:ext cx="1622318" cy="4924547"/>
            <a:chOff x="93889" y="1647067"/>
            <a:chExt cx="1622318" cy="4924547"/>
          </a:xfrm>
        </p:grpSpPr>
        <p:sp>
          <p:nvSpPr>
            <p:cNvPr id="14" name="文本框 13"/>
            <p:cNvSpPr txBox="1"/>
            <p:nvPr/>
          </p:nvSpPr>
          <p:spPr>
            <a:xfrm>
              <a:off x="93889" y="1954442"/>
              <a:ext cx="595099" cy="3468310"/>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一、洋务运动的兴办</a:t>
              </a:r>
            </a:p>
          </p:txBody>
        </p:sp>
        <p:grpSp>
          <p:nvGrpSpPr>
            <p:cNvPr id="28" name="组合 27"/>
            <p:cNvGrpSpPr/>
            <p:nvPr/>
          </p:nvGrpSpPr>
          <p:grpSpPr>
            <a:xfrm>
              <a:off x="119380" y="1647067"/>
              <a:ext cx="1596827" cy="4924547"/>
              <a:chOff x="77" y="2443"/>
              <a:chExt cx="2971" cy="8566"/>
            </a:xfrm>
            <a:solidFill>
              <a:srgbClr val="044875"/>
            </a:solidFill>
          </p:grpSpPr>
          <p:cxnSp>
            <p:nvCxnSpPr>
              <p:cNvPr id="29" name="直接连接符 28"/>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0" name="组合 29"/>
              <p:cNvGrpSpPr/>
              <p:nvPr/>
            </p:nvGrpSpPr>
            <p:grpSpPr>
              <a:xfrm>
                <a:off x="77" y="2443"/>
                <a:ext cx="1225" cy="8566"/>
                <a:chOff x="77" y="2435"/>
                <a:chExt cx="1225" cy="8566"/>
              </a:xfrm>
              <a:grpFill/>
            </p:grpSpPr>
            <p:cxnSp>
              <p:nvCxnSpPr>
                <p:cNvPr id="31" name="直接连接符 30"/>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6" name="组合 35"/>
                <p:cNvGrpSpPr/>
                <p:nvPr/>
              </p:nvGrpSpPr>
              <p:grpSpPr>
                <a:xfrm>
                  <a:off x="1182" y="2435"/>
                  <a:ext cx="120" cy="8566"/>
                  <a:chOff x="1182" y="2435"/>
                  <a:chExt cx="120" cy="8566"/>
                </a:xfrm>
                <a:grpFill/>
              </p:grpSpPr>
              <p:cxnSp>
                <p:nvCxnSpPr>
                  <p:cNvPr id="38" name="直接连接符 37"/>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6" name="椭圆 45"/>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6" name="组合 25"/>
          <p:cNvGrpSpPr/>
          <p:nvPr/>
        </p:nvGrpSpPr>
        <p:grpSpPr>
          <a:xfrm>
            <a:off x="973062" y="911073"/>
            <a:ext cx="5506962" cy="640443"/>
            <a:chOff x="7286799" y="3819822"/>
            <a:chExt cx="9948116" cy="1066800"/>
          </a:xfrm>
          <a:solidFill>
            <a:srgbClr val="C00000"/>
          </a:solidFill>
        </p:grpSpPr>
        <p:sp>
          <p:nvSpPr>
            <p:cNvPr id="27"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47"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（一）洋务派与洋务运动的性质</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95244801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627"/>
                                        </p:tgtEl>
                                        <p:attrNameLst>
                                          <p:attrName>style.visibility</p:attrName>
                                        </p:attrNameLst>
                                      </p:cBhvr>
                                      <p:to>
                                        <p:strVal val="visible"/>
                                      </p:to>
                                    </p:set>
                                    <p:animEffect transition="in" filter="blinds(horizontal)">
                                      <p:cBhvr>
                                        <p:cTn id="15" dur="500"/>
                                        <p:tgtEl>
                                          <p:spTgt spid="266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blinds(horizontal)">
                                      <p:cBhvr>
                                        <p:cTn id="20" dur="500"/>
                                        <p:tgtEl>
                                          <p:spTgt spid="39"/>
                                        </p:tgtEl>
                                      </p:cBhvr>
                                    </p:animEffect>
                                  </p:childTnLst>
                                </p:cTn>
                              </p:par>
                              <p:par>
                                <p:cTn id="21" presetID="2" presetClass="entr" presetSubtype="2" fill="hold" grpId="0"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linds(horizontal)">
                                      <p:cBhvr>
                                        <p:cTn id="29" dur="500"/>
                                        <p:tgtEl>
                                          <p:spTgt spid="4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heel(1)">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par>
                                <p:cTn id="38" presetID="2" presetClass="entr" presetSubtype="2"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 calcmode="lin" valueType="num">
                                      <p:cBhvr additive="base">
                                        <p:cTn id="40" dur="500" fill="hold"/>
                                        <p:tgtEl>
                                          <p:spTgt spid="42"/>
                                        </p:tgtEl>
                                        <p:attrNameLst>
                                          <p:attrName>ppt_x</p:attrName>
                                        </p:attrNameLst>
                                      </p:cBhvr>
                                      <p:tavLst>
                                        <p:tav tm="0">
                                          <p:val>
                                            <p:strVal val="1+#ppt_w/2"/>
                                          </p:val>
                                        </p:tav>
                                        <p:tav tm="100000">
                                          <p:val>
                                            <p:strVal val="#ppt_x"/>
                                          </p:val>
                                        </p:tav>
                                      </p:tavLst>
                                    </p:anim>
                                    <p:anim calcmode="lin" valueType="num">
                                      <p:cBhvr additive="base">
                                        <p:cTn id="41"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linds(horizontal)">
                                      <p:cBhvr>
                                        <p:cTn id="46" dur="500"/>
                                        <p:tgtEl>
                                          <p:spTgt spid="41"/>
                                        </p:tgtEl>
                                      </p:cBhvr>
                                    </p:animEffect>
                                  </p:childTnLst>
                                </p:cTn>
                              </p:par>
                              <p:par>
                                <p:cTn id="47" presetID="2" presetClass="entr" presetSubtype="2" fill="hold" grpId="0" nodeType="withEffect">
                                  <p:stCondLst>
                                    <p:cond delay="50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1+#ppt_w/2"/>
                                          </p:val>
                                        </p:tav>
                                        <p:tav tm="100000">
                                          <p:val>
                                            <p:strVal val="#ppt_x"/>
                                          </p:val>
                                        </p:tav>
                                      </p:tavLst>
                                    </p:anim>
                                    <p:anim calcmode="lin" valueType="num">
                                      <p:cBhvr additive="base">
                                        <p:cTn id="5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blinds(horizontal)">
                                      <p:cBhvr>
                                        <p:cTn id="55" dur="500"/>
                                        <p:tgtEl>
                                          <p:spTgt spid="45"/>
                                        </p:tgtEl>
                                      </p:cBhvr>
                                    </p:animEffect>
                                  </p:childTnLst>
                                </p:cTn>
                              </p:par>
                              <p:par>
                                <p:cTn id="56" presetID="2" presetClass="entr" presetSubtype="2" fill="hold" grpId="0" nodeType="withEffect">
                                  <p:stCondLst>
                                    <p:cond delay="50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fill="hold"/>
                                        <p:tgtEl>
                                          <p:spTgt spid="44"/>
                                        </p:tgtEl>
                                        <p:attrNameLst>
                                          <p:attrName>ppt_x</p:attrName>
                                        </p:attrNameLst>
                                      </p:cBhvr>
                                      <p:tavLst>
                                        <p:tav tm="0">
                                          <p:val>
                                            <p:strVal val="1+#ppt_w/2"/>
                                          </p:val>
                                        </p:tav>
                                        <p:tav tm="100000">
                                          <p:val>
                                            <p:strVal val="#ppt_x"/>
                                          </p:val>
                                        </p:tav>
                                      </p:tavLst>
                                    </p:anim>
                                    <p:anim calcmode="lin" valueType="num">
                                      <p:cBhvr additive="base">
                                        <p:cTn id="59"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627" grpId="0"/>
      <p:bldP spid="37" grpId="0"/>
      <p:bldP spid="39" grpId="0" animBg="1"/>
      <p:bldP spid="40" grpId="0" animBg="1"/>
      <p:bldP spid="41" grpId="0" animBg="1"/>
      <p:bldP spid="42" grpId="0"/>
      <p:bldP spid="43" grpId="0"/>
      <p:bldP spid="44" grpId="0"/>
      <p:bldP spid="45" grpId="0" animBg="1"/>
      <p:bldP spid="20" grpId="0" bldLvl="0" animBg="1"/>
      <p:bldP spid="20" grpId="1"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281404" y="2220804"/>
            <a:ext cx="2792186" cy="444096"/>
          </a:xfrm>
          <a:prstGeom prst="rect">
            <a:avLst/>
          </a:prstGeom>
          <a:noFill/>
          <a:ln w="9525">
            <a:noFill/>
          </a:ln>
        </p:spPr>
        <p:txBody>
          <a:bodyPr wrap="square">
            <a:spAutoFit/>
          </a:bodyPr>
          <a:lstStyle/>
          <a:p>
            <a:pPr>
              <a:spcBef>
                <a:spcPct val="50000"/>
              </a:spcBef>
            </a:pPr>
            <a:r>
              <a:rPr lang="en-US" altLang="zh-CN" sz="2286" b="1" dirty="0">
                <a:latin typeface="+mn-ea"/>
                <a:ea typeface="+mn-ea"/>
                <a:cs typeface="微软雅黑" panose="020B0503020204020204" pitchFamily="34" charset="-122"/>
              </a:rPr>
              <a:t>1.</a:t>
            </a:r>
            <a:r>
              <a:rPr lang="zh-CN" altLang="en-US" sz="2286" b="1" dirty="0">
                <a:latin typeface="+mn-ea"/>
                <a:ea typeface="+mn-ea"/>
                <a:cs typeface="微软雅黑" panose="020B0503020204020204" pitchFamily="34" charset="-122"/>
              </a:rPr>
              <a:t>兴办近代企业</a:t>
            </a:r>
          </a:p>
        </p:txBody>
      </p:sp>
      <p:sp>
        <p:nvSpPr>
          <p:cNvPr id="36" name="任意多边形 151"/>
          <p:cNvSpPr>
            <a:spLocks noChangeArrowheads="1"/>
          </p:cNvSpPr>
          <p:nvPr/>
        </p:nvSpPr>
        <p:spPr bwMode="auto">
          <a:xfrm>
            <a:off x="4070653" y="5763381"/>
            <a:ext cx="1853595" cy="783167"/>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ctr">
              <a:lnSpc>
                <a:spcPct val="120000"/>
              </a:lnSpc>
            </a:pPr>
            <a:r>
              <a:rPr lang="zh-CN" altLang="en-US" b="1" dirty="0">
                <a:solidFill>
                  <a:srgbClr val="C67E02"/>
                </a:solidFill>
                <a:latin typeface="宋体" panose="02010600030101010101" pitchFamily="2" charset="-122"/>
                <a:sym typeface="+mn-ea"/>
              </a:rPr>
              <a:t>江南制造总局</a:t>
            </a:r>
          </a:p>
          <a:p>
            <a:pPr algn="ctr">
              <a:lnSpc>
                <a:spcPct val="120000"/>
              </a:lnSpc>
            </a:pPr>
            <a:r>
              <a:rPr lang="zh-CN" altLang="en-US" b="1" dirty="0">
                <a:solidFill>
                  <a:srgbClr val="C67E02"/>
                </a:solidFill>
                <a:latin typeface="宋体" panose="02010600030101010101" pitchFamily="2" charset="-122"/>
                <a:sym typeface="+mn-ea"/>
              </a:rPr>
              <a:t>李鸿章</a:t>
            </a:r>
          </a:p>
        </p:txBody>
      </p:sp>
      <p:pic>
        <p:nvPicPr>
          <p:cNvPr id="32771" name="图片 32770" descr="江南制造局1"/>
          <p:cNvPicPr>
            <a:picLocks noChangeAspect="1"/>
          </p:cNvPicPr>
          <p:nvPr/>
        </p:nvPicPr>
        <p:blipFill>
          <a:blip r:embed="rId3"/>
          <a:stretch>
            <a:fillRect/>
          </a:stretch>
        </p:blipFill>
        <p:spPr>
          <a:xfrm>
            <a:off x="3697514" y="3173186"/>
            <a:ext cx="2600476" cy="2449890"/>
          </a:xfrm>
          <a:prstGeom prst="rect">
            <a:avLst/>
          </a:prstGeom>
          <a:noFill/>
          <a:ln w="9525">
            <a:noFill/>
          </a:ln>
        </p:spPr>
      </p:pic>
      <p:sp>
        <p:nvSpPr>
          <p:cNvPr id="16" name="任意多边形 151"/>
          <p:cNvSpPr>
            <a:spLocks noChangeArrowheads="1"/>
          </p:cNvSpPr>
          <p:nvPr/>
        </p:nvSpPr>
        <p:spPr bwMode="auto">
          <a:xfrm>
            <a:off x="6864653" y="5763381"/>
            <a:ext cx="1853595" cy="783167"/>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ctr">
              <a:lnSpc>
                <a:spcPct val="120000"/>
              </a:lnSpc>
            </a:pPr>
            <a:r>
              <a:rPr lang="zh-CN" altLang="en-US" b="1" dirty="0">
                <a:solidFill>
                  <a:srgbClr val="C67E02"/>
                </a:solidFill>
                <a:latin typeface="宋体" panose="02010600030101010101" pitchFamily="2" charset="-122"/>
                <a:sym typeface="+mn-ea"/>
              </a:rPr>
              <a:t>湖北枪炮厂</a:t>
            </a:r>
          </a:p>
          <a:p>
            <a:pPr algn="ctr">
              <a:lnSpc>
                <a:spcPct val="120000"/>
              </a:lnSpc>
            </a:pPr>
            <a:r>
              <a:rPr lang="zh-CN" altLang="en-US" b="1" dirty="0">
                <a:solidFill>
                  <a:srgbClr val="C67E02"/>
                </a:solidFill>
                <a:latin typeface="宋体" panose="02010600030101010101" pitchFamily="2" charset="-122"/>
                <a:sym typeface="+mn-ea"/>
              </a:rPr>
              <a:t>张之洞</a:t>
            </a:r>
          </a:p>
        </p:txBody>
      </p:sp>
      <p:pic>
        <p:nvPicPr>
          <p:cNvPr id="24" name="图片 23" descr="安庆内军械所"/>
          <p:cNvPicPr>
            <a:picLocks noChangeAspect="1"/>
          </p:cNvPicPr>
          <p:nvPr/>
        </p:nvPicPr>
        <p:blipFill>
          <a:blip r:embed="rId4"/>
          <a:stretch>
            <a:fillRect/>
          </a:stretch>
        </p:blipFill>
        <p:spPr>
          <a:xfrm>
            <a:off x="869648" y="3173186"/>
            <a:ext cx="2569633" cy="2402114"/>
          </a:xfrm>
          <a:prstGeom prst="rect">
            <a:avLst/>
          </a:prstGeom>
        </p:spPr>
      </p:pic>
      <p:sp>
        <p:nvSpPr>
          <p:cNvPr id="28" name="任意多边形 151"/>
          <p:cNvSpPr>
            <a:spLocks noChangeArrowheads="1"/>
          </p:cNvSpPr>
          <p:nvPr/>
        </p:nvSpPr>
        <p:spPr bwMode="auto">
          <a:xfrm>
            <a:off x="1199848" y="5763381"/>
            <a:ext cx="1853595" cy="783167"/>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ctr">
              <a:lnSpc>
                <a:spcPct val="120000"/>
              </a:lnSpc>
            </a:pPr>
            <a:r>
              <a:rPr lang="zh-CN" altLang="en-US" b="1" dirty="0" smtClean="0">
                <a:solidFill>
                  <a:srgbClr val="C67E02"/>
                </a:solidFill>
                <a:latin typeface="宋体" panose="02010600030101010101" pitchFamily="2" charset="-122"/>
                <a:sym typeface="+mn-ea"/>
              </a:rPr>
              <a:t>安庆内军械所</a:t>
            </a:r>
          </a:p>
          <a:p>
            <a:pPr algn="ctr">
              <a:lnSpc>
                <a:spcPct val="120000"/>
              </a:lnSpc>
            </a:pPr>
            <a:r>
              <a:rPr lang="zh-CN" altLang="en-US" b="1" dirty="0" smtClean="0">
                <a:solidFill>
                  <a:srgbClr val="C67E02"/>
                </a:solidFill>
                <a:latin typeface="宋体" panose="02010600030101010101" pitchFamily="2" charset="-122"/>
                <a:sym typeface="+mn-ea"/>
              </a:rPr>
              <a:t>曾国藩</a:t>
            </a:r>
          </a:p>
        </p:txBody>
      </p:sp>
      <p:pic>
        <p:nvPicPr>
          <p:cNvPr id="29" name="图片 28" descr="湖北枪炮厂"/>
          <p:cNvPicPr>
            <a:picLocks noChangeAspect="1"/>
          </p:cNvPicPr>
          <p:nvPr/>
        </p:nvPicPr>
        <p:blipFill>
          <a:blip r:embed="rId5"/>
          <a:stretch>
            <a:fillRect/>
          </a:stretch>
        </p:blipFill>
        <p:spPr>
          <a:xfrm>
            <a:off x="6559248" y="3149601"/>
            <a:ext cx="2464405" cy="2449890"/>
          </a:xfrm>
          <a:prstGeom prst="rect">
            <a:avLst/>
          </a:prstGeom>
        </p:spPr>
      </p:pic>
      <p:pic>
        <p:nvPicPr>
          <p:cNvPr id="31" name="图片 30" descr="福州船政局"/>
          <p:cNvPicPr>
            <a:picLocks noChangeAspect="1"/>
          </p:cNvPicPr>
          <p:nvPr/>
        </p:nvPicPr>
        <p:blipFill>
          <a:blip r:embed="rId6"/>
          <a:stretch>
            <a:fillRect/>
          </a:stretch>
        </p:blipFill>
        <p:spPr>
          <a:xfrm>
            <a:off x="9284910" y="3117548"/>
            <a:ext cx="2550281" cy="2457752"/>
          </a:xfrm>
          <a:prstGeom prst="rect">
            <a:avLst/>
          </a:prstGeom>
        </p:spPr>
      </p:pic>
      <p:sp>
        <p:nvSpPr>
          <p:cNvPr id="32" name="任意多边形 151"/>
          <p:cNvSpPr>
            <a:spLocks noChangeArrowheads="1"/>
          </p:cNvSpPr>
          <p:nvPr/>
        </p:nvSpPr>
        <p:spPr bwMode="auto">
          <a:xfrm>
            <a:off x="9681029" y="5763381"/>
            <a:ext cx="1853595" cy="783167"/>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ctr">
              <a:lnSpc>
                <a:spcPct val="120000"/>
              </a:lnSpc>
            </a:pPr>
            <a:r>
              <a:rPr lang="zh-CN" altLang="en-US" b="1" dirty="0">
                <a:solidFill>
                  <a:srgbClr val="C67E02"/>
                </a:solidFill>
                <a:latin typeface="宋体" panose="02010600030101010101" pitchFamily="2" charset="-122"/>
                <a:sym typeface="+mn-ea"/>
              </a:rPr>
              <a:t>福州船政局</a:t>
            </a:r>
          </a:p>
          <a:p>
            <a:pPr algn="ctr">
              <a:lnSpc>
                <a:spcPct val="120000"/>
              </a:lnSpc>
            </a:pPr>
            <a:r>
              <a:rPr lang="zh-CN" altLang="en-US" b="1" dirty="0">
                <a:solidFill>
                  <a:srgbClr val="C67E02"/>
                </a:solidFill>
                <a:latin typeface="宋体" panose="02010600030101010101" pitchFamily="2" charset="-122"/>
                <a:sym typeface="+mn-ea"/>
              </a:rPr>
              <a:t>左宗棠</a:t>
            </a:r>
          </a:p>
        </p:txBody>
      </p:sp>
      <p:grpSp>
        <p:nvGrpSpPr>
          <p:cNvPr id="33" name="Group 43"/>
          <p:cNvGrpSpPr/>
          <p:nvPr/>
        </p:nvGrpSpPr>
        <p:grpSpPr bwMode="auto">
          <a:xfrm>
            <a:off x="3948841" y="2166502"/>
            <a:ext cx="2021563" cy="686538"/>
            <a:chOff x="2426" y="1089"/>
            <a:chExt cx="1393" cy="473"/>
          </a:xfrm>
          <a:solidFill>
            <a:srgbClr val="C00000"/>
          </a:solidFill>
        </p:grpSpPr>
        <p:sp>
          <p:nvSpPr>
            <p:cNvPr id="34" name="任意多边形 33"/>
            <p:cNvSpPr/>
            <p:nvPr/>
          </p:nvSpPr>
          <p:spPr>
            <a:xfrm rot="5400000">
              <a:off x="2886" y="629"/>
              <a:ext cx="473" cy="1393"/>
            </a:xfrm>
            <a:custGeom>
              <a:avLst/>
              <a:gdLst>
                <a:gd name="connsiteX0" fmla="*/ 0 w 611877"/>
                <a:gd name="connsiteY0" fmla="*/ 1794393 h 1801147"/>
                <a:gd name="connsiteX1" fmla="*/ 0 w 611877"/>
                <a:gd name="connsiteY1" fmla="*/ 176516 h 1801147"/>
                <a:gd name="connsiteX2" fmla="*/ 305939 w 611877"/>
                <a:gd name="connsiteY2" fmla="*/ 0 h 1801147"/>
                <a:gd name="connsiteX3" fmla="*/ 611877 w 611877"/>
                <a:gd name="connsiteY3" fmla="*/ 176516 h 1801147"/>
                <a:gd name="connsiteX4" fmla="*/ 611874 w 611877"/>
                <a:gd name="connsiteY4" fmla="*/ 176516 h 1801147"/>
                <a:gd name="connsiteX5" fmla="*/ 611874 w 611877"/>
                <a:gd name="connsiteY5" fmla="*/ 1801147 h 1801147"/>
                <a:gd name="connsiteX6" fmla="*/ 601188 w 611877"/>
                <a:gd name="connsiteY6" fmla="*/ 1801147 h 1801147"/>
                <a:gd name="connsiteX7" fmla="*/ 601188 w 611877"/>
                <a:gd name="connsiteY7" fmla="*/ 1800559 h 1801147"/>
                <a:gd name="connsiteX8" fmla="*/ 601191 w 611877"/>
                <a:gd name="connsiteY8" fmla="*/ 1800559 h 1801147"/>
                <a:gd name="connsiteX9" fmla="*/ 295253 w 611877"/>
                <a:gd name="connsiteY9" fmla="*/ 1624043 h 180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77" h="1801147">
                  <a:moveTo>
                    <a:pt x="0" y="1794393"/>
                  </a:moveTo>
                  <a:lnTo>
                    <a:pt x="0" y="176516"/>
                  </a:lnTo>
                  <a:lnTo>
                    <a:pt x="305939" y="0"/>
                  </a:lnTo>
                  <a:lnTo>
                    <a:pt x="611877" y="176516"/>
                  </a:lnTo>
                  <a:lnTo>
                    <a:pt x="611874" y="176516"/>
                  </a:lnTo>
                  <a:lnTo>
                    <a:pt x="611874" y="1801147"/>
                  </a:lnTo>
                  <a:lnTo>
                    <a:pt x="601188" y="1801147"/>
                  </a:lnTo>
                  <a:lnTo>
                    <a:pt x="601188" y="1800559"/>
                  </a:lnTo>
                  <a:lnTo>
                    <a:pt x="601191" y="1800559"/>
                  </a:lnTo>
                  <a:lnTo>
                    <a:pt x="295253" y="1624043"/>
                  </a:lnTo>
                  <a:close/>
                </a:path>
              </a:pathLst>
            </a:custGeom>
            <a:solidFill>
              <a:srgbClr val="C67E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4" dirty="0">
                <a:solidFill>
                  <a:schemeClr val="bg1"/>
                </a:solidFill>
                <a:latin typeface="微软雅黑" panose="020B0503020204020204" pitchFamily="34" charset="-122"/>
                <a:ea typeface="微软雅黑" panose="020B0503020204020204" pitchFamily="34" charset="-122"/>
              </a:endParaRPr>
            </a:p>
          </p:txBody>
        </p:sp>
        <p:sp>
          <p:nvSpPr>
            <p:cNvPr id="35" name="TextBox 5"/>
            <p:cNvSpPr txBox="1">
              <a:spLocks noChangeArrowheads="1"/>
            </p:cNvSpPr>
            <p:nvPr/>
          </p:nvSpPr>
          <p:spPr bwMode="auto">
            <a:xfrm>
              <a:off x="2614" y="1209"/>
              <a:ext cx="1030" cy="242"/>
            </a:xfrm>
            <a:prstGeom prst="rect">
              <a:avLst/>
            </a:prstGeom>
            <a:noFill/>
            <a:ln>
              <a:noFill/>
            </a:ln>
            <a:effectLst>
              <a:outerShdw blurRad="444500" dist="254000" dir="8100000" algn="tr" rotWithShape="0">
                <a:prstClr val="black">
                  <a:alpha val="5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4000">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zh-CN" sz="2286" b="1" dirty="0"/>
                <a:t>军工企业</a:t>
              </a:r>
            </a:p>
          </p:txBody>
        </p:sp>
      </p:grpSp>
      <p:grpSp>
        <p:nvGrpSpPr>
          <p:cNvPr id="37" name="组合 36"/>
          <p:cNvGrpSpPr/>
          <p:nvPr/>
        </p:nvGrpSpPr>
        <p:grpSpPr>
          <a:xfrm>
            <a:off x="1028511" y="1094259"/>
            <a:ext cx="4421313" cy="640443"/>
            <a:chOff x="7286799" y="3819822"/>
            <a:chExt cx="9948116" cy="1066800"/>
          </a:xfrm>
          <a:solidFill>
            <a:srgbClr val="C00000"/>
          </a:solidFill>
        </p:grpSpPr>
        <p:sp>
          <p:nvSpPr>
            <p:cNvPr id="38"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9"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（二）洋务运动的主要内容</a:t>
              </a:r>
              <a:endParaRPr lang="zh-CN" altLang="en-US" sz="2286" b="1" dirty="0">
                <a:solidFill>
                  <a:schemeClr val="bg1"/>
                </a:solidFill>
                <a:latin typeface="黑体" panose="02010609060101010101" pitchFamily="49" charset="-122"/>
                <a:ea typeface="黑体" panose="02010609060101010101" pitchFamily="49" charset="-122"/>
              </a:endParaRPr>
            </a:p>
          </p:txBody>
        </p:sp>
      </p:grpSp>
      <p:grpSp>
        <p:nvGrpSpPr>
          <p:cNvPr id="53" name="组合 52"/>
          <p:cNvGrpSpPr/>
          <p:nvPr/>
        </p:nvGrpSpPr>
        <p:grpSpPr>
          <a:xfrm>
            <a:off x="128030" y="1555160"/>
            <a:ext cx="1622318" cy="4924547"/>
            <a:chOff x="93889" y="1647067"/>
            <a:chExt cx="1622318" cy="4924547"/>
          </a:xfrm>
        </p:grpSpPr>
        <p:sp>
          <p:nvSpPr>
            <p:cNvPr id="54" name="文本框 53"/>
            <p:cNvSpPr txBox="1"/>
            <p:nvPr/>
          </p:nvSpPr>
          <p:spPr>
            <a:xfrm>
              <a:off x="93889" y="1954442"/>
              <a:ext cx="595099" cy="3468310"/>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一、洋务运动的兴办</a:t>
              </a:r>
            </a:p>
          </p:txBody>
        </p:sp>
        <p:grpSp>
          <p:nvGrpSpPr>
            <p:cNvPr id="55" name="组合 54"/>
            <p:cNvGrpSpPr/>
            <p:nvPr/>
          </p:nvGrpSpPr>
          <p:grpSpPr>
            <a:xfrm>
              <a:off x="119380" y="1647067"/>
              <a:ext cx="1596827" cy="4924547"/>
              <a:chOff x="77" y="2443"/>
              <a:chExt cx="2971" cy="8566"/>
            </a:xfrm>
            <a:solidFill>
              <a:srgbClr val="044875"/>
            </a:solidFill>
          </p:grpSpPr>
          <p:cxnSp>
            <p:nvCxnSpPr>
              <p:cNvPr id="56" name="直接连接符 55"/>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57" name="组合 56"/>
              <p:cNvGrpSpPr/>
              <p:nvPr/>
            </p:nvGrpSpPr>
            <p:grpSpPr>
              <a:xfrm>
                <a:off x="77" y="2443"/>
                <a:ext cx="1225" cy="8566"/>
                <a:chOff x="77" y="2435"/>
                <a:chExt cx="1225" cy="8566"/>
              </a:xfrm>
              <a:grpFill/>
            </p:grpSpPr>
            <p:cxnSp>
              <p:nvCxnSpPr>
                <p:cNvPr id="58" name="直接连接符 57"/>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59" name="组合 58"/>
                <p:cNvGrpSpPr/>
                <p:nvPr/>
              </p:nvGrpSpPr>
              <p:grpSpPr>
                <a:xfrm>
                  <a:off x="1182" y="2435"/>
                  <a:ext cx="120" cy="8566"/>
                  <a:chOff x="1182" y="2435"/>
                  <a:chExt cx="120" cy="8566"/>
                </a:xfrm>
                <a:grpFill/>
              </p:grpSpPr>
              <p:cxnSp>
                <p:nvCxnSpPr>
                  <p:cNvPr id="60" name="直接连接符 59"/>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61" name="椭圆 60"/>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62" name="文本框 4"/>
          <p:cNvSpPr txBox="1">
            <a:spLocks noChangeArrowheads="1"/>
          </p:cNvSpPr>
          <p:nvPr/>
        </p:nvSpPr>
        <p:spPr bwMode="auto">
          <a:xfrm>
            <a:off x="3710576" y="170801"/>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第二节  洋务运动的兴衰</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27" name="Group 43"/>
          <p:cNvGrpSpPr/>
          <p:nvPr/>
        </p:nvGrpSpPr>
        <p:grpSpPr bwMode="auto">
          <a:xfrm>
            <a:off x="7533991" y="2166502"/>
            <a:ext cx="2021563" cy="686538"/>
            <a:chOff x="2426" y="1089"/>
            <a:chExt cx="1393" cy="473"/>
          </a:xfrm>
          <a:solidFill>
            <a:srgbClr val="C00000"/>
          </a:solidFill>
        </p:grpSpPr>
        <p:sp>
          <p:nvSpPr>
            <p:cNvPr id="30" name="任意多边形 29"/>
            <p:cNvSpPr/>
            <p:nvPr/>
          </p:nvSpPr>
          <p:spPr>
            <a:xfrm rot="5400000">
              <a:off x="2886" y="629"/>
              <a:ext cx="473" cy="1393"/>
            </a:xfrm>
            <a:custGeom>
              <a:avLst/>
              <a:gdLst>
                <a:gd name="connsiteX0" fmla="*/ 0 w 611877"/>
                <a:gd name="connsiteY0" fmla="*/ 1794393 h 1801147"/>
                <a:gd name="connsiteX1" fmla="*/ 0 w 611877"/>
                <a:gd name="connsiteY1" fmla="*/ 176516 h 1801147"/>
                <a:gd name="connsiteX2" fmla="*/ 305939 w 611877"/>
                <a:gd name="connsiteY2" fmla="*/ 0 h 1801147"/>
                <a:gd name="connsiteX3" fmla="*/ 611877 w 611877"/>
                <a:gd name="connsiteY3" fmla="*/ 176516 h 1801147"/>
                <a:gd name="connsiteX4" fmla="*/ 611874 w 611877"/>
                <a:gd name="connsiteY4" fmla="*/ 176516 h 1801147"/>
                <a:gd name="connsiteX5" fmla="*/ 611874 w 611877"/>
                <a:gd name="connsiteY5" fmla="*/ 1801147 h 1801147"/>
                <a:gd name="connsiteX6" fmla="*/ 601188 w 611877"/>
                <a:gd name="connsiteY6" fmla="*/ 1801147 h 1801147"/>
                <a:gd name="connsiteX7" fmla="*/ 601188 w 611877"/>
                <a:gd name="connsiteY7" fmla="*/ 1800559 h 1801147"/>
                <a:gd name="connsiteX8" fmla="*/ 601191 w 611877"/>
                <a:gd name="connsiteY8" fmla="*/ 1800559 h 1801147"/>
                <a:gd name="connsiteX9" fmla="*/ 295253 w 611877"/>
                <a:gd name="connsiteY9" fmla="*/ 1624043 h 180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877" h="1801147">
                  <a:moveTo>
                    <a:pt x="0" y="1794393"/>
                  </a:moveTo>
                  <a:lnTo>
                    <a:pt x="0" y="176516"/>
                  </a:lnTo>
                  <a:lnTo>
                    <a:pt x="305939" y="0"/>
                  </a:lnTo>
                  <a:lnTo>
                    <a:pt x="611877" y="176516"/>
                  </a:lnTo>
                  <a:lnTo>
                    <a:pt x="611874" y="176516"/>
                  </a:lnTo>
                  <a:lnTo>
                    <a:pt x="611874" y="1801147"/>
                  </a:lnTo>
                  <a:lnTo>
                    <a:pt x="601188" y="1801147"/>
                  </a:lnTo>
                  <a:lnTo>
                    <a:pt x="601188" y="1800559"/>
                  </a:lnTo>
                  <a:lnTo>
                    <a:pt x="601191" y="1800559"/>
                  </a:lnTo>
                  <a:lnTo>
                    <a:pt x="295253" y="1624043"/>
                  </a:lnTo>
                  <a:close/>
                </a:path>
              </a:pathLst>
            </a:custGeom>
            <a:solidFill>
              <a:srgbClr val="C67E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14" dirty="0">
                <a:solidFill>
                  <a:schemeClr val="bg1"/>
                </a:solidFill>
                <a:latin typeface="微软雅黑" panose="020B0503020204020204" pitchFamily="34" charset="-122"/>
                <a:ea typeface="微软雅黑" panose="020B0503020204020204" pitchFamily="34" charset="-122"/>
              </a:endParaRPr>
            </a:p>
          </p:txBody>
        </p:sp>
        <p:sp>
          <p:nvSpPr>
            <p:cNvPr id="40" name="TextBox 5"/>
            <p:cNvSpPr txBox="1">
              <a:spLocks noChangeArrowheads="1"/>
            </p:cNvSpPr>
            <p:nvPr/>
          </p:nvSpPr>
          <p:spPr bwMode="auto">
            <a:xfrm>
              <a:off x="2614" y="1209"/>
              <a:ext cx="1030" cy="242"/>
            </a:xfrm>
            <a:prstGeom prst="rect">
              <a:avLst/>
            </a:prstGeom>
            <a:noFill/>
            <a:ln>
              <a:noFill/>
            </a:ln>
            <a:effectLst>
              <a:outerShdw blurRad="444500" dist="254000" dir="8100000" algn="tr" rotWithShape="0">
                <a:prstClr val="black">
                  <a:alpha val="5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4000">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286" b="1" dirty="0" smtClean="0"/>
                <a:t>民用工业</a:t>
              </a:r>
              <a:endParaRPr lang="zh-CN" altLang="zh-CN" sz="2286" b="1" dirty="0"/>
            </a:p>
          </p:txBody>
        </p:sp>
      </p:grpSp>
    </p:spTree>
    <p:extLst>
      <p:ext uri="{BB962C8B-B14F-4D97-AF65-F5344CB8AC3E}">
        <p14:creationId xmlns:p14="http://schemas.microsoft.com/office/powerpoint/2010/main" val="264035608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slide(from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linds(horizontal)">
                                      <p:cBhvr>
                                        <p:cTn id="21" dur="500"/>
                                        <p:tgtEl>
                                          <p:spTgt spid="24"/>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2771"/>
                                        </p:tgtEl>
                                        <p:attrNameLst>
                                          <p:attrName>style.visibility</p:attrName>
                                        </p:attrNameLst>
                                      </p:cBhvr>
                                      <p:to>
                                        <p:strVal val="visible"/>
                                      </p:to>
                                    </p:set>
                                    <p:animEffect transition="in" filter="blinds(horizontal)">
                                      <p:cBhvr>
                                        <p:cTn id="28" dur="500"/>
                                        <p:tgtEl>
                                          <p:spTgt spid="32771"/>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linds(horizontal)">
                                      <p:cBhvr>
                                        <p:cTn id="35" dur="500"/>
                                        <p:tgtEl>
                                          <p:spTgt spid="29"/>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horizontal)">
                                      <p:cBhvr>
                                        <p:cTn id="42" dur="500"/>
                                        <p:tgtEl>
                                          <p:spTgt spid="31"/>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par>
                          <p:cTn id="45" fill="hold">
                            <p:stCondLst>
                              <p:cond delay="500"/>
                            </p:stCondLst>
                            <p:childTnLst>
                              <p:par>
                                <p:cTn id="46" presetID="12" presetClass="entr" presetSubtype="8"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slide(fromLeft)">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bldLvl="0" animBg="1"/>
      <p:bldP spid="16" grpId="0" bldLvl="0" animBg="1"/>
      <p:bldP spid="28" grpId="0" bldLvl="0" animBg="1"/>
      <p:bldP spid="3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220160" y="1973306"/>
            <a:ext cx="2964543" cy="444096"/>
          </a:xfrm>
          <a:prstGeom prst="rect">
            <a:avLst/>
          </a:prstGeom>
          <a:noFill/>
          <a:ln w="9525">
            <a:noFill/>
          </a:ln>
        </p:spPr>
        <p:txBody>
          <a:bodyPr wrap="square">
            <a:spAutoFit/>
          </a:bodyPr>
          <a:lstStyle/>
          <a:p>
            <a:pPr>
              <a:spcBef>
                <a:spcPct val="50000"/>
              </a:spcBef>
            </a:pPr>
            <a:r>
              <a:rPr lang="en-US" altLang="zh-CN" sz="2286" b="1" dirty="0">
                <a:latin typeface="+mn-ea"/>
                <a:ea typeface="+mn-ea"/>
                <a:cs typeface="微软雅黑" panose="020B0503020204020204" pitchFamily="34" charset="-122"/>
              </a:rPr>
              <a:t>2.</a:t>
            </a:r>
            <a:r>
              <a:rPr lang="zh-CN" altLang="en-US" sz="2286" b="1" dirty="0">
                <a:latin typeface="+mn-ea"/>
                <a:ea typeface="+mn-ea"/>
                <a:cs typeface="微软雅黑" panose="020B0503020204020204" pitchFamily="34" charset="-122"/>
              </a:rPr>
              <a:t>编练新式陆海军</a:t>
            </a:r>
          </a:p>
        </p:txBody>
      </p:sp>
      <p:sp>
        <p:nvSpPr>
          <p:cNvPr id="29" name="任意多边形 151"/>
          <p:cNvSpPr>
            <a:spLocks noChangeArrowheads="1"/>
          </p:cNvSpPr>
          <p:nvPr/>
        </p:nvSpPr>
        <p:spPr bwMode="auto">
          <a:xfrm>
            <a:off x="4614938" y="1923748"/>
            <a:ext cx="6719510" cy="181670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l">
              <a:lnSpc>
                <a:spcPct val="150000"/>
              </a:lnSpc>
            </a:pPr>
            <a:r>
              <a:rPr sz="2000" b="1" dirty="0">
                <a:latin typeface="宋体" panose="02010600030101010101" pitchFamily="2" charset="-122"/>
                <a:sym typeface="+mn-ea"/>
              </a:rPr>
              <a:t>从1870年开始，清政府分别建成福建水师、南洋水师和北洋水师，共有船舰六七十艘，有相当规模。其中，北洋水师有大小舰只二十余艘。</a:t>
            </a:r>
          </a:p>
        </p:txBody>
      </p:sp>
      <p:sp>
        <p:nvSpPr>
          <p:cNvPr id="36" name="任意多边形 151"/>
          <p:cNvSpPr>
            <a:spLocks noChangeArrowheads="1"/>
          </p:cNvSpPr>
          <p:nvPr/>
        </p:nvSpPr>
        <p:spPr bwMode="auto">
          <a:xfrm>
            <a:off x="1044424" y="5953277"/>
            <a:ext cx="3702957" cy="454176"/>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l">
              <a:lnSpc>
                <a:spcPct val="120000"/>
              </a:lnSpc>
            </a:pPr>
            <a:r>
              <a:rPr lang="zh-CN" altLang="en-US" b="1" dirty="0" smtClean="0">
                <a:solidFill>
                  <a:srgbClr val="C67E02"/>
                </a:solidFill>
                <a:latin typeface="宋体" panose="02010600030101010101" pitchFamily="2" charset="-122"/>
                <a:sym typeface="+mn-ea"/>
              </a:rPr>
              <a:t>中国第一艘铁甲舰——平远号</a:t>
            </a:r>
          </a:p>
        </p:txBody>
      </p:sp>
      <p:pic>
        <p:nvPicPr>
          <p:cNvPr id="18" name="图片 17"/>
          <p:cNvPicPr>
            <a:picLocks noChangeAspect="1"/>
          </p:cNvPicPr>
          <p:nvPr/>
        </p:nvPicPr>
        <p:blipFill>
          <a:blip r:embed="rId3" cstate="print"/>
          <a:srcRect/>
          <a:stretch>
            <a:fillRect/>
          </a:stretch>
        </p:blipFill>
        <p:spPr>
          <a:xfrm>
            <a:off x="1044424" y="3005465"/>
            <a:ext cx="3429000" cy="2582938"/>
          </a:xfrm>
          <a:prstGeom prst="roundRect">
            <a:avLst>
              <a:gd name="adj" fmla="val 8594"/>
            </a:avLst>
          </a:prstGeom>
          <a:solidFill>
            <a:srgbClr val="FFFFFF">
              <a:shade val="85000"/>
            </a:srgbClr>
          </a:solidFill>
          <a:ln>
            <a:noFill/>
          </a:ln>
          <a:effectLst/>
        </p:spPr>
      </p:pic>
      <p:pic>
        <p:nvPicPr>
          <p:cNvPr id="205830" name="图片 205829" descr="snsh"/>
          <p:cNvPicPr>
            <a:picLocks noChangeAspect="1"/>
          </p:cNvPicPr>
          <p:nvPr/>
        </p:nvPicPr>
        <p:blipFill>
          <a:blip r:embed="rId4"/>
          <a:stretch>
            <a:fillRect/>
          </a:stretch>
        </p:blipFill>
        <p:spPr>
          <a:xfrm>
            <a:off x="5344886" y="3944863"/>
            <a:ext cx="3858381" cy="2726871"/>
          </a:xfrm>
          <a:prstGeom prst="rect">
            <a:avLst/>
          </a:prstGeom>
          <a:noFill/>
          <a:ln w="9525">
            <a:noFill/>
          </a:ln>
        </p:spPr>
      </p:pic>
      <p:sp>
        <p:nvSpPr>
          <p:cNvPr id="20" name="任意多边形 151"/>
          <p:cNvSpPr>
            <a:spLocks noChangeArrowheads="1"/>
          </p:cNvSpPr>
          <p:nvPr/>
        </p:nvSpPr>
        <p:spPr bwMode="auto">
          <a:xfrm>
            <a:off x="9480853" y="6109910"/>
            <a:ext cx="1853595" cy="454176"/>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l">
              <a:lnSpc>
                <a:spcPct val="120000"/>
              </a:lnSpc>
            </a:pPr>
            <a:r>
              <a:rPr lang="zh-CN" altLang="en-US" b="1" dirty="0" smtClean="0">
                <a:solidFill>
                  <a:srgbClr val="C67E02"/>
                </a:solidFill>
                <a:latin typeface="宋体" panose="02010600030101010101" pitchFamily="2" charset="-122"/>
                <a:sym typeface="+mn-ea"/>
              </a:rPr>
              <a:t>北洋水师水兵</a:t>
            </a:r>
          </a:p>
        </p:txBody>
      </p:sp>
      <p:sp>
        <p:nvSpPr>
          <p:cNvPr id="28" name="文本框 4"/>
          <p:cNvSpPr txBox="1">
            <a:spLocks noChangeArrowheads="1"/>
          </p:cNvSpPr>
          <p:nvPr/>
        </p:nvSpPr>
        <p:spPr bwMode="auto">
          <a:xfrm>
            <a:off x="3710576" y="170801"/>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第二节  洋务运动的兴衰</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3" name="组合 32"/>
          <p:cNvGrpSpPr/>
          <p:nvPr/>
        </p:nvGrpSpPr>
        <p:grpSpPr>
          <a:xfrm>
            <a:off x="24336" y="1747187"/>
            <a:ext cx="1622318" cy="4924547"/>
            <a:chOff x="93889" y="1647067"/>
            <a:chExt cx="1622318" cy="4924547"/>
          </a:xfrm>
        </p:grpSpPr>
        <p:sp>
          <p:nvSpPr>
            <p:cNvPr id="34" name="文本框 33"/>
            <p:cNvSpPr txBox="1"/>
            <p:nvPr/>
          </p:nvSpPr>
          <p:spPr>
            <a:xfrm>
              <a:off x="93889" y="1954442"/>
              <a:ext cx="595099" cy="3468310"/>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一、洋务运动的兴办</a:t>
              </a:r>
            </a:p>
          </p:txBody>
        </p:sp>
        <p:grpSp>
          <p:nvGrpSpPr>
            <p:cNvPr id="35" name="组合 34"/>
            <p:cNvGrpSpPr/>
            <p:nvPr/>
          </p:nvGrpSpPr>
          <p:grpSpPr>
            <a:xfrm>
              <a:off x="119380" y="1647067"/>
              <a:ext cx="1596827" cy="4924547"/>
              <a:chOff x="77" y="2443"/>
              <a:chExt cx="2971" cy="8566"/>
            </a:xfrm>
            <a:solidFill>
              <a:srgbClr val="044875"/>
            </a:solidFill>
          </p:grpSpPr>
          <p:cxnSp>
            <p:nvCxnSpPr>
              <p:cNvPr id="37" name="直接连接符 36"/>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8" name="组合 37"/>
              <p:cNvGrpSpPr/>
              <p:nvPr/>
            </p:nvGrpSpPr>
            <p:grpSpPr>
              <a:xfrm>
                <a:off x="77" y="2443"/>
                <a:ext cx="1225" cy="8566"/>
                <a:chOff x="77" y="2435"/>
                <a:chExt cx="1225" cy="8566"/>
              </a:xfrm>
              <a:grpFill/>
            </p:grpSpPr>
            <p:cxnSp>
              <p:nvCxnSpPr>
                <p:cNvPr id="39" name="直接连接符 38"/>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0" name="组合 39"/>
                <p:cNvGrpSpPr/>
                <p:nvPr/>
              </p:nvGrpSpPr>
              <p:grpSpPr>
                <a:xfrm>
                  <a:off x="1182" y="2435"/>
                  <a:ext cx="120" cy="8566"/>
                  <a:chOff x="1182" y="2435"/>
                  <a:chExt cx="120" cy="8566"/>
                </a:xfrm>
                <a:grpFill/>
              </p:grpSpPr>
              <p:cxnSp>
                <p:nvCxnSpPr>
                  <p:cNvPr id="41" name="直接连接符 40"/>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2" name="椭圆 41"/>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21" name="组合 20"/>
          <p:cNvGrpSpPr/>
          <p:nvPr/>
        </p:nvGrpSpPr>
        <p:grpSpPr>
          <a:xfrm>
            <a:off x="1028511" y="1094259"/>
            <a:ext cx="4421313" cy="640443"/>
            <a:chOff x="7286799" y="3819822"/>
            <a:chExt cx="9948116" cy="1066800"/>
          </a:xfrm>
          <a:solidFill>
            <a:srgbClr val="C00000"/>
          </a:solidFill>
        </p:grpSpPr>
        <p:sp>
          <p:nvSpPr>
            <p:cNvPr id="22"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23"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（二）洋务运动的主要内容</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37470630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2000"/>
                                        <p:tgtEl>
                                          <p:spTgt spid="10"/>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2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par>
                                <p:cTn id="20" presetID="22" presetClass="entr" presetSubtype="4" fill="hold" nodeType="withEffect">
                                  <p:stCondLst>
                                    <p:cond delay="0"/>
                                  </p:stCondLst>
                                  <p:childTnLst>
                                    <p:set>
                                      <p:cBhvr>
                                        <p:cTn id="21" dur="1" fill="hold">
                                          <p:stCondLst>
                                            <p:cond delay="0"/>
                                          </p:stCondLst>
                                        </p:cTn>
                                        <p:tgtEl>
                                          <p:spTgt spid="205830"/>
                                        </p:tgtEl>
                                        <p:attrNameLst>
                                          <p:attrName>style.visibility</p:attrName>
                                        </p:attrNameLst>
                                      </p:cBhvr>
                                      <p:to>
                                        <p:strVal val="visible"/>
                                      </p:to>
                                    </p:set>
                                    <p:animEffect transition="in" filter="wipe(down)">
                                      <p:cBhvr>
                                        <p:cTn id="22" dur="500"/>
                                        <p:tgtEl>
                                          <p:spTgt spid="20583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bldLvl="0" animBg="1"/>
      <p:bldP spid="36" grpId="0" bldLvl="0" animBg="1"/>
      <p:bldP spid="2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5406" y="278928"/>
            <a:ext cx="11175224" cy="2277547"/>
          </a:xfrm>
          <a:prstGeom prst="rect">
            <a:avLst/>
          </a:prstGeom>
          <a:noFill/>
        </p:spPr>
        <p:txBody>
          <a:bodyPr wrap="square" rtlCol="0" anchor="t">
            <a:spAutoFit/>
          </a:bodyPr>
          <a:lstStyle/>
          <a:p>
            <a:r>
              <a:rPr lang="zh-CN" altLang="en-US" sz="2800" b="1" dirty="0">
                <a:solidFill>
                  <a:srgbClr val="FF0000"/>
                </a:solidFill>
                <a:latin typeface="黑体" panose="02010609060101010101" pitchFamily="49" charset="-122"/>
                <a:ea typeface="黑体" panose="02010609060101010101" pitchFamily="49" charset="-122"/>
              </a:rPr>
              <a:t>教学</a:t>
            </a:r>
            <a:r>
              <a:rPr lang="zh-CN" altLang="en-US" sz="2800" b="1" dirty="0" smtClean="0">
                <a:solidFill>
                  <a:srgbClr val="FF0000"/>
                </a:solidFill>
                <a:latin typeface="黑体" panose="02010609060101010101" pitchFamily="49" charset="-122"/>
                <a:ea typeface="黑体" panose="02010609060101010101" pitchFamily="49" charset="-122"/>
              </a:rPr>
              <a:t>目的：</a:t>
            </a:r>
            <a:endParaRPr lang="en-US" altLang="zh-CN" sz="2800" b="1" dirty="0" smtClean="0">
              <a:solidFill>
                <a:srgbClr val="FF0000"/>
              </a:solidFill>
              <a:latin typeface="黑体" panose="02010609060101010101" pitchFamily="49" charset="-122"/>
              <a:ea typeface="黑体" panose="02010609060101010101" pitchFamily="49" charset="-122"/>
            </a:endParaRPr>
          </a:p>
          <a:p>
            <a:pPr latinLnBrk="1">
              <a:lnSpc>
                <a:spcPct val="150000"/>
              </a:lnSpc>
            </a:pPr>
            <a:r>
              <a:rPr lang="zh-CN" altLang="en-US" sz="2800" dirty="0">
                <a:solidFill>
                  <a:schemeClr val="accent1">
                    <a:lumMod val="50000"/>
                  </a:schemeClr>
                </a:solidFill>
              </a:rPr>
              <a:t> </a:t>
            </a:r>
            <a:r>
              <a:rPr lang="zh-CN" altLang="en-US" sz="2800" dirty="0" smtClean="0">
                <a:solidFill>
                  <a:schemeClr val="accent1">
                    <a:lumMod val="50000"/>
                  </a:schemeClr>
                </a:solidFill>
              </a:rPr>
              <a:t>    </a:t>
            </a:r>
            <a:r>
              <a:rPr lang="zh-CN" altLang="zh-CN" sz="2400" b="1" dirty="0" smtClean="0">
                <a:latin typeface="黑体" panose="02010609060101010101" pitchFamily="49" charset="-122"/>
                <a:ea typeface="黑体" panose="02010609060101010101" pitchFamily="49" charset="-122"/>
              </a:rPr>
              <a:t>了解</a:t>
            </a:r>
            <a:r>
              <a:rPr lang="zh-CN" altLang="en-US" sz="2400" b="1" dirty="0">
                <a:latin typeface="黑体" panose="02010609060101010101" pitchFamily="49" charset="-122"/>
                <a:ea typeface="黑体" panose="02010609060101010101" pitchFamily="49" charset="-122"/>
              </a:rPr>
              <a:t>太平天国农民运动发生发展的基本脉络，掌握</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天朝田亩制度</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和</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资政新篇</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的主要内容</a:t>
            </a:r>
            <a:r>
              <a:rPr lang="zh-CN" altLang="zh-CN" sz="2400" b="1" dirty="0">
                <a:latin typeface="黑体" panose="02010609060101010101" pitchFamily="49" charset="-122"/>
                <a:ea typeface="黑体" panose="02010609060101010101" pitchFamily="49" charset="-122"/>
              </a:rPr>
              <a:t>。了解洋务运动</a:t>
            </a:r>
            <a:r>
              <a:rPr lang="zh-CN" altLang="en-US" sz="2400" b="1" dirty="0">
                <a:latin typeface="黑体" panose="02010609060101010101" pitchFamily="49" charset="-122"/>
                <a:ea typeface="黑体" panose="02010609060101010101" pitchFamily="49" charset="-122"/>
              </a:rPr>
              <a:t>兴衰的基本脉络、了解洋务事业的基本情况</a:t>
            </a:r>
            <a:r>
              <a:rPr lang="zh-CN" altLang="zh-CN" sz="2400" b="1" dirty="0">
                <a:latin typeface="黑体" panose="02010609060101010101" pitchFamily="49" charset="-122"/>
                <a:ea typeface="黑体" panose="02010609060101010101" pitchFamily="49" charset="-122"/>
              </a:rPr>
              <a:t>。了解</a:t>
            </a:r>
            <a:r>
              <a:rPr lang="zh-CN" altLang="en-US" sz="2400" b="1" dirty="0">
                <a:latin typeface="黑体" panose="02010609060101010101" pitchFamily="49" charset="-122"/>
                <a:ea typeface="黑体" panose="02010609060101010101" pitchFamily="49" charset="-122"/>
              </a:rPr>
              <a:t>戊戌维新运动的基本脉络，掌握“百日维新”的主要内容</a:t>
            </a:r>
            <a:r>
              <a:rPr lang="zh-CN" altLang="zh-CN" sz="2400" b="1" dirty="0" smtClean="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p:txBody>
      </p:sp>
      <p:sp>
        <p:nvSpPr>
          <p:cNvPr id="4" name="文本框 3"/>
          <p:cNvSpPr txBox="1"/>
          <p:nvPr/>
        </p:nvSpPr>
        <p:spPr>
          <a:xfrm>
            <a:off x="665406" y="2750544"/>
            <a:ext cx="10368871" cy="3385542"/>
          </a:xfrm>
          <a:prstGeom prst="rect">
            <a:avLst/>
          </a:prstGeom>
          <a:noFill/>
        </p:spPr>
        <p:txBody>
          <a:bodyPr wrap="square" rtlCol="0" anchor="t">
            <a:spAutoFit/>
          </a:bodyPr>
          <a:lstStyle/>
          <a:p>
            <a:r>
              <a:rPr lang="zh-CN" altLang="en-US" sz="2800" b="1" dirty="0">
                <a:solidFill>
                  <a:srgbClr val="FF0000"/>
                </a:solidFill>
                <a:latin typeface="黑体" panose="02010609060101010101" pitchFamily="49" charset="-122"/>
                <a:ea typeface="黑体" panose="02010609060101010101" pitchFamily="49" charset="-122"/>
              </a:rPr>
              <a:t>教学要求：</a:t>
            </a:r>
          </a:p>
          <a:p>
            <a:pPr latinLnBrk="0">
              <a:lnSpc>
                <a:spcPct val="150000"/>
              </a:lnSpc>
            </a:pPr>
            <a:r>
              <a:rPr lang="zh-CN" altLang="en-US" sz="2800" dirty="0">
                <a:solidFill>
                  <a:schemeClr val="accent1">
                    <a:lumMod val="50000"/>
                  </a:schemeClr>
                </a:solidFill>
              </a:rPr>
              <a:t> </a:t>
            </a:r>
            <a:r>
              <a:rPr lang="zh-CN" altLang="en-US" sz="2800" dirty="0" smtClean="0">
                <a:solidFill>
                  <a:schemeClr val="accent1">
                    <a:lumMod val="50000"/>
                  </a:schemeClr>
                </a:solidFill>
              </a:rPr>
              <a:t>    </a:t>
            </a:r>
            <a:r>
              <a:rPr lang="zh-CN" altLang="en-US" sz="2400" b="1" dirty="0" smtClean="0">
                <a:latin typeface="黑体" panose="02010609060101010101" pitchFamily="49" charset="-122"/>
                <a:ea typeface="黑体" panose="02010609060101010101" pitchFamily="49" charset="-122"/>
              </a:rPr>
              <a:t>了解</a:t>
            </a:r>
            <a:r>
              <a:rPr lang="zh-CN" altLang="en-US" sz="2400" b="1" dirty="0">
                <a:latin typeface="黑体" panose="02010609060101010101" pitchFamily="49" charset="-122"/>
                <a:ea typeface="黑体" panose="02010609060101010101" pitchFamily="49" charset="-122"/>
              </a:rPr>
              <a:t>近代中国的农民阶级、地主阶级洋务派、资产阶级维新派对国家出路进行的有益探索</a:t>
            </a:r>
            <a:r>
              <a:rPr lang="zh-CN" altLang="en-US" sz="2400" b="1" dirty="0" smtClean="0">
                <a:latin typeface="黑体" panose="02010609060101010101" pitchFamily="49" charset="-122"/>
                <a:ea typeface="黑体" panose="02010609060101010101" pitchFamily="49" charset="-122"/>
              </a:rPr>
              <a:t>。正确</a:t>
            </a:r>
            <a:r>
              <a:rPr lang="zh-CN" altLang="en-US" sz="2400" b="1" dirty="0">
                <a:latin typeface="黑体" panose="02010609060101010101" pitchFamily="49" charset="-122"/>
                <a:ea typeface="黑体" panose="02010609060101010101" pitchFamily="49" charset="-122"/>
              </a:rPr>
              <a:t>认识太平天国运动、洋务运动、戊戌维新运动的性质、意义、失败原因和教训</a:t>
            </a:r>
            <a:r>
              <a:rPr lang="zh-CN" altLang="en-US" sz="2400" b="1" dirty="0" smtClean="0">
                <a:latin typeface="黑体" panose="02010609060101010101" pitchFamily="49" charset="-122"/>
                <a:ea typeface="黑体" panose="02010609060101010101" pitchFamily="49" charset="-122"/>
              </a:rPr>
              <a:t>。明白</a:t>
            </a:r>
            <a:r>
              <a:rPr lang="zh-CN" altLang="en-US" sz="2400" b="1" dirty="0">
                <a:latin typeface="黑体" panose="02010609060101010101" pitchFamily="49" charset="-122"/>
                <a:ea typeface="黑体" panose="02010609060101010101" pitchFamily="49" charset="-122"/>
              </a:rPr>
              <a:t>太平天国运动、洋务运动、戊戌维新运动的政治主张和建国方案在近代中国已经行不通</a:t>
            </a:r>
            <a:r>
              <a:rPr lang="zh-CN" altLang="en-US" sz="2400" b="1" dirty="0" smtClean="0">
                <a:latin typeface="黑体" panose="02010609060101010101" pitchFamily="49" charset="-122"/>
                <a:ea typeface="黑体" panose="02010609060101010101" pitchFamily="49" charset="-122"/>
              </a:rPr>
              <a:t>。通过</a:t>
            </a:r>
            <a:r>
              <a:rPr lang="zh-CN" altLang="en-US" sz="2400" b="1" dirty="0">
                <a:latin typeface="黑体" panose="02010609060101010101" pitchFamily="49" charset="-122"/>
                <a:ea typeface="黑体" panose="02010609060101010101" pitchFamily="49" charset="-122"/>
              </a:rPr>
              <a:t>本章历史学习和理论分析，培养学生概括、分析和认识问题的能力，树立正确的历史观。</a:t>
            </a:r>
          </a:p>
        </p:txBody>
      </p:sp>
    </p:spTree>
    <p:extLst>
      <p:ext uri="{BB962C8B-B14F-4D97-AF65-F5344CB8AC3E}">
        <p14:creationId xmlns:p14="http://schemas.microsoft.com/office/powerpoint/2010/main" val="1044147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05403" y="1816102"/>
            <a:ext cx="4703233" cy="444096"/>
          </a:xfrm>
          <a:prstGeom prst="rect">
            <a:avLst/>
          </a:prstGeom>
          <a:noFill/>
          <a:ln w="9525">
            <a:noFill/>
          </a:ln>
        </p:spPr>
        <p:txBody>
          <a:bodyPr wrap="square">
            <a:spAutoFit/>
          </a:bodyPr>
          <a:lstStyle/>
          <a:p>
            <a:pPr>
              <a:spcBef>
                <a:spcPct val="50000"/>
              </a:spcBef>
            </a:pPr>
            <a:r>
              <a:rPr lang="en-US" altLang="zh-CN" sz="2286" b="1" dirty="0">
                <a:latin typeface="+mn-ea"/>
                <a:ea typeface="+mn-ea"/>
                <a:cs typeface="微软雅黑" panose="020B0503020204020204" pitchFamily="34" charset="-122"/>
              </a:rPr>
              <a:t>3.</a:t>
            </a:r>
            <a:r>
              <a:rPr lang="zh-CN" altLang="en-US" sz="2286" b="1" dirty="0">
                <a:latin typeface="+mn-ea"/>
                <a:ea typeface="+mn-ea"/>
                <a:cs typeface="微软雅黑" panose="020B0503020204020204" pitchFamily="34" charset="-122"/>
              </a:rPr>
              <a:t>兴办新式学堂，派遣留学生</a:t>
            </a:r>
          </a:p>
        </p:txBody>
      </p:sp>
      <p:pic>
        <p:nvPicPr>
          <p:cNvPr id="207878" name="图片 207877" descr="同文馆"/>
          <p:cNvPicPr>
            <a:picLocks noChangeAspect="1"/>
          </p:cNvPicPr>
          <p:nvPr/>
        </p:nvPicPr>
        <p:blipFill>
          <a:blip r:embed="rId3"/>
          <a:stretch>
            <a:fillRect/>
          </a:stretch>
        </p:blipFill>
        <p:spPr>
          <a:xfrm>
            <a:off x="1228272" y="2846010"/>
            <a:ext cx="3805767" cy="3097590"/>
          </a:xfrm>
          <a:prstGeom prst="rect">
            <a:avLst/>
          </a:prstGeom>
          <a:noFill/>
          <a:ln w="9525">
            <a:noFill/>
          </a:ln>
        </p:spPr>
      </p:pic>
      <p:sp>
        <p:nvSpPr>
          <p:cNvPr id="18" name="任意多边形 151"/>
          <p:cNvSpPr>
            <a:spLocks noChangeArrowheads="1"/>
          </p:cNvSpPr>
          <p:nvPr/>
        </p:nvSpPr>
        <p:spPr bwMode="auto">
          <a:xfrm>
            <a:off x="2357362" y="6216953"/>
            <a:ext cx="1525210" cy="454176"/>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l">
              <a:lnSpc>
                <a:spcPct val="120000"/>
              </a:lnSpc>
            </a:pPr>
            <a:r>
              <a:rPr lang="zh-CN" altLang="en-US" b="1" dirty="0" smtClean="0">
                <a:solidFill>
                  <a:srgbClr val="C67E02"/>
                </a:solidFill>
                <a:latin typeface="微软雅黑" panose="020B0503020204020204" pitchFamily="34" charset="-122"/>
                <a:ea typeface="微软雅黑" panose="020B0503020204020204" pitchFamily="34" charset="-122"/>
                <a:sym typeface="+mn-ea"/>
              </a:rPr>
              <a:t>京师同文馆</a:t>
            </a:r>
          </a:p>
        </p:txBody>
      </p:sp>
      <p:sp>
        <p:nvSpPr>
          <p:cNvPr id="207876" name="文本框 207875"/>
          <p:cNvSpPr txBox="1"/>
          <p:nvPr/>
        </p:nvSpPr>
        <p:spPr>
          <a:xfrm>
            <a:off x="6862093" y="2846010"/>
            <a:ext cx="4388757" cy="2167838"/>
          </a:xfrm>
          <a:prstGeom prst="rect">
            <a:avLst/>
          </a:prstGeom>
          <a:solidFill>
            <a:schemeClr val="bg1"/>
          </a:solidFill>
          <a:ln w="38100" cap="flat" cmpd="sng">
            <a:solidFill>
              <a:schemeClr val="accent1">
                <a:lumMod val="50000"/>
              </a:schemeClr>
            </a:solidFill>
            <a:prstDash val="solid"/>
            <a:miter/>
            <a:headEnd type="none" w="med" len="med"/>
            <a:tailEnd type="none" w="med" len="med"/>
          </a:ln>
        </p:spPr>
        <p:txBody>
          <a:bodyPr wrap="square">
            <a:spAutoFit/>
          </a:bodyPr>
          <a:lstStyle/>
          <a:p>
            <a:pPr>
              <a:lnSpc>
                <a:spcPct val="110000"/>
              </a:lnSpc>
              <a:spcBef>
                <a:spcPct val="50000"/>
              </a:spcBef>
            </a:pPr>
            <a:r>
              <a:rPr lang="en-US" altLang="zh-CN" sz="2286" dirty="0" smtClean="0">
                <a:latin typeface="宋体" panose="02010600030101010101" pitchFamily="2" charset="-122"/>
                <a:cs typeface="微软雅黑" panose="020B0503020204020204" pitchFamily="34" charset="-122"/>
              </a:rPr>
              <a:t> 1862</a:t>
            </a:r>
            <a:r>
              <a:rPr lang="zh-CN" altLang="en-US" sz="2286" dirty="0">
                <a:latin typeface="宋体" panose="02010600030101010101" pitchFamily="2" charset="-122"/>
                <a:cs typeface="微软雅黑" panose="020B0503020204020204" pitchFamily="34" charset="-122"/>
              </a:rPr>
              <a:t>年，兴办京师同文馆</a:t>
            </a:r>
          </a:p>
          <a:p>
            <a:pPr>
              <a:lnSpc>
                <a:spcPct val="110000"/>
              </a:lnSpc>
              <a:spcBef>
                <a:spcPct val="50000"/>
              </a:spcBef>
            </a:pPr>
            <a:r>
              <a:rPr lang="zh-CN" altLang="en-US" sz="2286" dirty="0">
                <a:latin typeface="宋体" panose="02010600030101010101" pitchFamily="2" charset="-122"/>
                <a:cs typeface="微软雅黑" panose="020B0503020204020204" pitchFamily="34" charset="-122"/>
              </a:rPr>
              <a:t> </a:t>
            </a:r>
            <a:r>
              <a:rPr lang="en-US" altLang="zh-CN" sz="2286" dirty="0">
                <a:latin typeface="宋体" panose="02010600030101010101" pitchFamily="2" charset="-122"/>
                <a:cs typeface="微软雅黑" panose="020B0503020204020204" pitchFamily="34" charset="-122"/>
              </a:rPr>
              <a:t>1863</a:t>
            </a:r>
            <a:r>
              <a:rPr lang="zh-CN" altLang="en-US" sz="2286" dirty="0">
                <a:latin typeface="宋体" panose="02010600030101010101" pitchFamily="2" charset="-122"/>
                <a:cs typeface="微软雅黑" panose="020B0503020204020204" pitchFamily="34" charset="-122"/>
              </a:rPr>
              <a:t>年，兴办上海广方言馆</a:t>
            </a:r>
          </a:p>
          <a:p>
            <a:pPr>
              <a:lnSpc>
                <a:spcPct val="110000"/>
              </a:lnSpc>
              <a:spcBef>
                <a:spcPct val="50000"/>
              </a:spcBef>
            </a:pPr>
            <a:r>
              <a:rPr lang="zh-CN" altLang="en-US" sz="2286" dirty="0">
                <a:latin typeface="宋体" panose="02010600030101010101" pitchFamily="2" charset="-122"/>
                <a:cs typeface="微软雅黑" panose="020B0503020204020204" pitchFamily="34" charset="-122"/>
              </a:rPr>
              <a:t> </a:t>
            </a:r>
            <a:r>
              <a:rPr lang="en-US" altLang="zh-CN" sz="2286" dirty="0">
                <a:latin typeface="宋体" panose="02010600030101010101" pitchFamily="2" charset="-122"/>
                <a:cs typeface="微软雅黑" panose="020B0503020204020204" pitchFamily="34" charset="-122"/>
              </a:rPr>
              <a:t>1866</a:t>
            </a:r>
            <a:r>
              <a:rPr lang="zh-CN" altLang="en-US" sz="2286" dirty="0">
                <a:latin typeface="宋体" panose="02010600030101010101" pitchFamily="2" charset="-122"/>
                <a:cs typeface="微软雅黑" panose="020B0503020204020204" pitchFamily="34" charset="-122"/>
              </a:rPr>
              <a:t>年，兴办福州船政学堂</a:t>
            </a:r>
          </a:p>
          <a:p>
            <a:pPr>
              <a:lnSpc>
                <a:spcPct val="110000"/>
              </a:lnSpc>
              <a:spcBef>
                <a:spcPct val="50000"/>
              </a:spcBef>
            </a:pPr>
            <a:r>
              <a:rPr lang="zh-CN" altLang="en-US" sz="2286" dirty="0">
                <a:latin typeface="宋体" panose="02010600030101010101" pitchFamily="2" charset="-122"/>
                <a:cs typeface="微软雅黑" panose="020B0503020204020204" pitchFamily="34" charset="-122"/>
              </a:rPr>
              <a:t> </a:t>
            </a:r>
            <a:r>
              <a:rPr lang="en-US" altLang="zh-CN" sz="2286" dirty="0">
                <a:latin typeface="宋体" panose="02010600030101010101" pitchFamily="2" charset="-122"/>
                <a:cs typeface="微软雅黑" panose="020B0503020204020204" pitchFamily="34" charset="-122"/>
              </a:rPr>
              <a:t>1879</a:t>
            </a:r>
            <a:r>
              <a:rPr lang="zh-CN" altLang="en-US" sz="2286" dirty="0">
                <a:latin typeface="宋体" panose="02010600030101010101" pitchFamily="2" charset="-122"/>
                <a:cs typeface="微软雅黑" panose="020B0503020204020204" pitchFamily="34" charset="-122"/>
              </a:rPr>
              <a:t>年，兴办天津电报学堂</a:t>
            </a:r>
          </a:p>
        </p:txBody>
      </p:sp>
      <p:sp>
        <p:nvSpPr>
          <p:cNvPr id="28"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第二节  洋务运动的兴衰</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2" name="组合 31"/>
          <p:cNvGrpSpPr/>
          <p:nvPr/>
        </p:nvGrpSpPr>
        <p:grpSpPr>
          <a:xfrm>
            <a:off x="163325" y="1637459"/>
            <a:ext cx="1622318" cy="4924547"/>
            <a:chOff x="93889" y="1647067"/>
            <a:chExt cx="1622318" cy="4924547"/>
          </a:xfrm>
        </p:grpSpPr>
        <p:sp>
          <p:nvSpPr>
            <p:cNvPr id="33" name="文本框 32"/>
            <p:cNvSpPr txBox="1"/>
            <p:nvPr/>
          </p:nvSpPr>
          <p:spPr>
            <a:xfrm>
              <a:off x="93889" y="1954442"/>
              <a:ext cx="595099" cy="3468310"/>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一、洋务运动的兴办</a:t>
              </a:r>
            </a:p>
          </p:txBody>
        </p:sp>
        <p:grpSp>
          <p:nvGrpSpPr>
            <p:cNvPr id="34" name="组合 33"/>
            <p:cNvGrpSpPr/>
            <p:nvPr/>
          </p:nvGrpSpPr>
          <p:grpSpPr>
            <a:xfrm>
              <a:off x="119380" y="1647067"/>
              <a:ext cx="1596827" cy="4924547"/>
              <a:chOff x="77" y="2443"/>
              <a:chExt cx="2971" cy="8566"/>
            </a:xfrm>
            <a:solidFill>
              <a:srgbClr val="044875"/>
            </a:solidFill>
          </p:grpSpPr>
          <p:cxnSp>
            <p:nvCxnSpPr>
              <p:cNvPr id="35" name="直接连接符 34"/>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6" name="组合 35"/>
              <p:cNvGrpSpPr/>
              <p:nvPr/>
            </p:nvGrpSpPr>
            <p:grpSpPr>
              <a:xfrm>
                <a:off x="77" y="2443"/>
                <a:ext cx="1225" cy="8566"/>
                <a:chOff x="77" y="2435"/>
                <a:chExt cx="1225" cy="8566"/>
              </a:xfrm>
              <a:grpFill/>
            </p:grpSpPr>
            <p:cxnSp>
              <p:nvCxnSpPr>
                <p:cNvPr id="37" name="直接连接符 36"/>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8" name="组合 37"/>
                <p:cNvGrpSpPr/>
                <p:nvPr/>
              </p:nvGrpSpPr>
              <p:grpSpPr>
                <a:xfrm>
                  <a:off x="1182" y="2435"/>
                  <a:ext cx="120" cy="8566"/>
                  <a:chOff x="1182" y="2435"/>
                  <a:chExt cx="120" cy="8566"/>
                </a:xfrm>
                <a:grpFill/>
              </p:grpSpPr>
              <p:cxnSp>
                <p:nvCxnSpPr>
                  <p:cNvPr id="39" name="直接连接符 38"/>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0" name="椭圆 39"/>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19" name="组合 18"/>
          <p:cNvGrpSpPr/>
          <p:nvPr/>
        </p:nvGrpSpPr>
        <p:grpSpPr>
          <a:xfrm>
            <a:off x="1028511" y="1094259"/>
            <a:ext cx="4421313" cy="640443"/>
            <a:chOff x="7286799" y="3819822"/>
            <a:chExt cx="9948116" cy="1066800"/>
          </a:xfrm>
          <a:solidFill>
            <a:srgbClr val="C00000"/>
          </a:solidFill>
        </p:grpSpPr>
        <p:sp>
          <p:nvSpPr>
            <p:cNvPr id="20"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21"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（二）洋务运动的主要内容</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469760393"/>
      </p:ext>
    </p:extLst>
  </p:cSld>
  <p:clrMapOvr>
    <a:masterClrMapping/>
  </p:clrMapOvr>
  <mc:AlternateContent xmlns:mc="http://schemas.openxmlformats.org/markup-compatibility/2006" xmlns:p14="http://schemas.microsoft.com/office/powerpoint/2010/main">
    <mc:Choice Requires="p14">
      <p:transition spd="med" p14:dur="700">
        <p:checker dir="vert"/>
      </p:transition>
    </mc:Choice>
    <mc:Fallback xmlns="">
      <p:transition spd="med">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7878"/>
                                        </p:tgtEl>
                                        <p:attrNameLst>
                                          <p:attrName>style.visibility</p:attrName>
                                        </p:attrNameLst>
                                      </p:cBhvr>
                                      <p:to>
                                        <p:strVal val="visible"/>
                                      </p:to>
                                    </p:set>
                                    <p:animEffect transition="in" filter="wipe(down)">
                                      <p:cBhvr>
                                        <p:cTn id="12" dur="500"/>
                                        <p:tgtEl>
                                          <p:spTgt spid="207878"/>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3" presetClass="entr" presetSubtype="10" fill="hold" grpId="0" nodeType="withEffect">
                                  <p:stCondLst>
                                    <p:cond delay="0"/>
                                  </p:stCondLst>
                                  <p:childTnLst>
                                    <p:set>
                                      <p:cBhvr>
                                        <p:cTn id="16" dur="1" fill="hold">
                                          <p:stCondLst>
                                            <p:cond delay="0"/>
                                          </p:stCondLst>
                                        </p:cTn>
                                        <p:tgtEl>
                                          <p:spTgt spid="207876"/>
                                        </p:tgtEl>
                                        <p:attrNameLst>
                                          <p:attrName>style.visibility</p:attrName>
                                        </p:attrNameLst>
                                      </p:cBhvr>
                                      <p:to>
                                        <p:strVal val="visible"/>
                                      </p:to>
                                    </p:set>
                                    <p:animEffect transition="in" filter="blinds(horizontal)">
                                      <p:cBhvr>
                                        <p:cTn id="17" dur="500"/>
                                        <p:tgtEl>
                                          <p:spTgt spid="207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bldLvl="0" animBg="1"/>
      <p:bldP spid="20787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第二节  洋务运动的兴衰</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29" name="组合 28"/>
          <p:cNvGrpSpPr/>
          <p:nvPr/>
        </p:nvGrpSpPr>
        <p:grpSpPr>
          <a:xfrm>
            <a:off x="765733" y="744801"/>
            <a:ext cx="5057166" cy="640443"/>
            <a:chOff x="7286799" y="3819822"/>
            <a:chExt cx="9948116" cy="1066800"/>
          </a:xfrm>
          <a:solidFill>
            <a:srgbClr val="C00000"/>
          </a:solidFill>
        </p:grpSpPr>
        <p:sp>
          <p:nvSpPr>
            <p:cNvPr id="30"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1"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（一）洋务运动的历史作用与评价</a:t>
              </a:r>
              <a:endParaRPr lang="zh-CN" altLang="en-US" sz="2286" b="1" dirty="0">
                <a:solidFill>
                  <a:schemeClr val="bg1"/>
                </a:solidFill>
                <a:latin typeface="黑体" panose="02010609060101010101" pitchFamily="49" charset="-122"/>
                <a:ea typeface="黑体" panose="02010609060101010101" pitchFamily="49" charset="-122"/>
              </a:endParaRPr>
            </a:p>
          </p:txBody>
        </p:sp>
      </p:grpSp>
      <p:grpSp>
        <p:nvGrpSpPr>
          <p:cNvPr id="32" name="组合 31"/>
          <p:cNvGrpSpPr/>
          <p:nvPr/>
        </p:nvGrpSpPr>
        <p:grpSpPr>
          <a:xfrm>
            <a:off x="114460" y="1385245"/>
            <a:ext cx="1671183" cy="5472756"/>
            <a:chOff x="119380" y="1647067"/>
            <a:chExt cx="1596827" cy="5220541"/>
          </a:xfrm>
        </p:grpSpPr>
        <p:sp>
          <p:nvSpPr>
            <p:cNvPr id="33" name="文本框 32"/>
            <p:cNvSpPr txBox="1"/>
            <p:nvPr/>
          </p:nvSpPr>
          <p:spPr>
            <a:xfrm>
              <a:off x="120367" y="1954442"/>
              <a:ext cx="568621" cy="4913166"/>
            </a:xfrm>
            <a:prstGeom prst="rect">
              <a:avLst/>
            </a:prstGeom>
            <a:noFill/>
          </p:spPr>
          <p:txBody>
            <a:bodyPr vert="eaVert" wrap="square" rtlCol="0">
              <a:spAutoFit/>
            </a:bodyPr>
            <a:lstStyle/>
            <a:p>
              <a:r>
                <a:rPr lang="zh-CN" altLang="en-US" sz="2667" dirty="0" smtClean="0">
                  <a:solidFill>
                    <a:schemeClr val="accent1">
                      <a:lumMod val="50000"/>
                    </a:schemeClr>
                  </a:solidFill>
                  <a:latin typeface="黑体" panose="02010609060101010101" pitchFamily="49" charset="-122"/>
                  <a:ea typeface="黑体" panose="02010609060101010101" pitchFamily="49" charset="-122"/>
                </a:rPr>
                <a:t>二、洋务运动的历史作用及失败</a:t>
              </a:r>
              <a:endParaRPr lang="zh-CN" altLang="en-US" sz="2667" dirty="0">
                <a:solidFill>
                  <a:schemeClr val="accent1">
                    <a:lumMod val="50000"/>
                  </a:schemeClr>
                </a:solidFill>
                <a:latin typeface="黑体" panose="02010609060101010101" pitchFamily="49" charset="-122"/>
                <a:ea typeface="黑体" panose="02010609060101010101" pitchFamily="49" charset="-122"/>
              </a:endParaRPr>
            </a:p>
          </p:txBody>
        </p:sp>
        <p:grpSp>
          <p:nvGrpSpPr>
            <p:cNvPr id="34" name="组合 33"/>
            <p:cNvGrpSpPr/>
            <p:nvPr/>
          </p:nvGrpSpPr>
          <p:grpSpPr>
            <a:xfrm>
              <a:off x="119380" y="1647067"/>
              <a:ext cx="1596827" cy="4924547"/>
              <a:chOff x="77" y="2443"/>
              <a:chExt cx="2971" cy="8566"/>
            </a:xfrm>
            <a:solidFill>
              <a:srgbClr val="044875"/>
            </a:solidFill>
          </p:grpSpPr>
          <p:cxnSp>
            <p:nvCxnSpPr>
              <p:cNvPr id="35" name="直接连接符 34"/>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6" name="组合 35"/>
              <p:cNvGrpSpPr/>
              <p:nvPr/>
            </p:nvGrpSpPr>
            <p:grpSpPr>
              <a:xfrm>
                <a:off x="77" y="2443"/>
                <a:ext cx="1225" cy="8566"/>
                <a:chOff x="77" y="2435"/>
                <a:chExt cx="1225" cy="8566"/>
              </a:xfrm>
              <a:grpFill/>
            </p:grpSpPr>
            <p:cxnSp>
              <p:nvCxnSpPr>
                <p:cNvPr id="37" name="直接连接符 36"/>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8" name="组合 37"/>
                <p:cNvGrpSpPr/>
                <p:nvPr/>
              </p:nvGrpSpPr>
              <p:grpSpPr>
                <a:xfrm>
                  <a:off x="1182" y="2435"/>
                  <a:ext cx="120" cy="8566"/>
                  <a:chOff x="1182" y="2435"/>
                  <a:chExt cx="120" cy="8566"/>
                </a:xfrm>
                <a:grpFill/>
              </p:grpSpPr>
              <p:cxnSp>
                <p:nvCxnSpPr>
                  <p:cNvPr id="39" name="直接连接符 38"/>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0" name="椭圆 39"/>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42" name="圆角矩形 41"/>
          <p:cNvSpPr/>
          <p:nvPr/>
        </p:nvSpPr>
        <p:spPr>
          <a:xfrm>
            <a:off x="956974" y="1592898"/>
            <a:ext cx="11006455" cy="1666240"/>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7"/>
          <p:cNvSpPr>
            <a:spLocks noChangeArrowheads="1"/>
          </p:cNvSpPr>
          <p:nvPr/>
        </p:nvSpPr>
        <p:spPr bwMode="auto">
          <a:xfrm>
            <a:off x="1097280" y="1592899"/>
            <a:ext cx="10972724"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70000"/>
              </a:lnSpc>
              <a:spcBef>
                <a:spcPts val="0"/>
              </a:spcBef>
              <a:spcAft>
                <a:spcPts val="0"/>
              </a:spcAft>
              <a:defRPr/>
            </a:pPr>
            <a:r>
              <a:rPr lang="zh-CN" altLang="en-US" sz="2000" dirty="0">
                <a:solidFill>
                  <a:schemeClr val="tx1"/>
                </a:solidFill>
                <a:latin typeface="宋体" panose="02010600030101010101" pitchFamily="2" charset="-122"/>
                <a:cs typeface="微软雅黑" panose="020B0503020204020204" pitchFamily="34" charset="-122"/>
              </a:rPr>
              <a:t>  1</a:t>
            </a:r>
            <a:r>
              <a:rPr lang="en-US" altLang="zh-CN" sz="2000" dirty="0">
                <a:solidFill>
                  <a:schemeClr val="tx1"/>
                </a:solidFill>
                <a:latin typeface="宋体" panose="02010600030101010101" pitchFamily="2" charset="-122"/>
                <a:cs typeface="微软雅黑" panose="020B0503020204020204" pitchFamily="34" charset="-122"/>
              </a:rPr>
              <a:t>.</a:t>
            </a:r>
            <a:r>
              <a:rPr lang="zh-CN" altLang="en-US" sz="2000" dirty="0">
                <a:solidFill>
                  <a:schemeClr val="tx1"/>
                </a:solidFill>
                <a:latin typeface="宋体" panose="02010600030101010101" pitchFamily="2" charset="-122"/>
                <a:cs typeface="微软雅黑" panose="020B0503020204020204" pitchFamily="34" charset="-122"/>
              </a:rPr>
              <a:t>客观上顺应了当时世界历史发展的主流。采用西方的机器生产，开始由农业社会向工业社会转型。迈出了中国近代化的一步，客观上刺激</a:t>
            </a:r>
            <a:r>
              <a:rPr lang="zh-CN" altLang="en-US" sz="2000" dirty="0" smtClean="0">
                <a:solidFill>
                  <a:schemeClr val="tx1"/>
                </a:solidFill>
                <a:latin typeface="宋体" panose="02010600030101010101" pitchFamily="2" charset="-122"/>
                <a:cs typeface="微软雅黑" panose="020B0503020204020204" pitchFamily="34" charset="-122"/>
              </a:rPr>
              <a:t>了早期工业和民族资本</a:t>
            </a:r>
            <a:r>
              <a:rPr lang="zh-CN" altLang="en-US" sz="2000" dirty="0">
                <a:solidFill>
                  <a:schemeClr val="tx1"/>
                </a:solidFill>
                <a:latin typeface="宋体" panose="02010600030101010101" pitchFamily="2" charset="-122"/>
                <a:cs typeface="微软雅黑" panose="020B0503020204020204" pitchFamily="34" charset="-122"/>
              </a:rPr>
              <a:t>主义发展，在一定程度上抵制了外国经济势力的扩张。</a:t>
            </a:r>
          </a:p>
        </p:txBody>
      </p:sp>
      <p:grpSp>
        <p:nvGrpSpPr>
          <p:cNvPr id="45" name="组合 44"/>
          <p:cNvGrpSpPr/>
          <p:nvPr/>
        </p:nvGrpSpPr>
        <p:grpSpPr>
          <a:xfrm>
            <a:off x="954405" y="3401001"/>
            <a:ext cx="11009024" cy="1356736"/>
            <a:chOff x="954405" y="3401001"/>
            <a:chExt cx="10928350" cy="1356736"/>
          </a:xfrm>
        </p:grpSpPr>
        <p:sp>
          <p:nvSpPr>
            <p:cNvPr id="46" name="圆角矩形 45"/>
            <p:cNvSpPr/>
            <p:nvPr/>
          </p:nvSpPr>
          <p:spPr>
            <a:xfrm>
              <a:off x="954405" y="3405822"/>
              <a:ext cx="10928350" cy="135191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7"/>
            <p:cNvSpPr>
              <a:spLocks noChangeArrowheads="1"/>
            </p:cNvSpPr>
            <p:nvPr/>
          </p:nvSpPr>
          <p:spPr bwMode="auto">
            <a:xfrm>
              <a:off x="1150966" y="3401001"/>
              <a:ext cx="10618470" cy="9589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70000"/>
                </a:lnSpc>
                <a:spcBef>
                  <a:spcPts val="0"/>
                </a:spcBef>
                <a:spcAft>
                  <a:spcPts val="0"/>
                </a:spcAft>
                <a:defRPr/>
              </a:pPr>
              <a:r>
                <a:rPr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a:latin typeface="宋体" panose="02010600030101010101" pitchFamily="2" charset="-122"/>
                  <a:cs typeface="微软雅黑" panose="020B0503020204020204" pitchFamily="34" charset="-122"/>
                </a:rPr>
                <a:t>2.</a:t>
              </a:r>
              <a:r>
                <a:rPr sz="2000" dirty="0">
                  <a:latin typeface="宋体" panose="02010600030101010101" pitchFamily="2" charset="-122"/>
                  <a:cs typeface="微软雅黑" panose="020B0503020204020204" pitchFamily="34" charset="-122"/>
                </a:rPr>
                <a:t>改革封建教育制度</a:t>
              </a:r>
              <a:r>
                <a:rPr lang="zh-CN" sz="2000" dirty="0">
                  <a:latin typeface="宋体" panose="02010600030101010101" pitchFamily="2" charset="-122"/>
                  <a:cs typeface="微软雅黑" panose="020B0503020204020204" pitchFamily="34" charset="-122"/>
                </a:rPr>
                <a:t>，近代教育的开始</a:t>
              </a:r>
              <a:r>
                <a:rPr sz="2000" dirty="0">
                  <a:latin typeface="宋体" panose="02010600030101010101" pitchFamily="2" charset="-122"/>
                  <a:cs typeface="微软雅黑" panose="020B0503020204020204" pitchFamily="34" charset="-122"/>
                </a:rPr>
                <a:t>。创办了中国最早的新式学堂，派遣了中国最早的官派留学生，传播了西方近代科学知识，为中国传统文化向近代文化的转型创造了条件</a:t>
              </a:r>
              <a:r>
                <a:rPr lang="zh-CN" sz="2000" dirty="0">
                  <a:latin typeface="宋体" panose="02010600030101010101" pitchFamily="2" charset="-122"/>
                  <a:cs typeface="微软雅黑" panose="020B0503020204020204" pitchFamily="34" charset="-122"/>
                </a:rPr>
                <a:t>。</a:t>
              </a:r>
            </a:p>
          </p:txBody>
        </p:sp>
      </p:grpSp>
      <p:sp>
        <p:nvSpPr>
          <p:cNvPr id="48" name="圆角矩形 47"/>
          <p:cNvSpPr/>
          <p:nvPr/>
        </p:nvSpPr>
        <p:spPr>
          <a:xfrm>
            <a:off x="954405" y="5037659"/>
            <a:ext cx="10928985" cy="110680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ct val="160000"/>
              </a:lnSpc>
              <a:spcBef>
                <a:spcPts val="0"/>
              </a:spcBef>
              <a:spcAft>
                <a:spcPts val="0"/>
              </a:spcAft>
              <a:defRPr/>
            </a:pPr>
            <a:r>
              <a:rPr lang="en-US" altLang="zh-CN" sz="2000" dirty="0">
                <a:solidFill>
                  <a:schemeClr val="tx1"/>
                </a:solidFill>
                <a:latin typeface="宋体" panose="02010600030101010101" pitchFamily="2" charset="-122"/>
                <a:ea typeface="宋体" panose="02010600030101010101" pitchFamily="2" charset="-122"/>
                <a:cs typeface="微软雅黑" panose="020B0503020204020204" pitchFamily="34" charset="-122"/>
              </a:rPr>
              <a:t>3.</a:t>
            </a:r>
            <a:r>
              <a:rPr lang="zh-CN" altLang="en-US" sz="2000" dirty="0">
                <a:solidFill>
                  <a:schemeClr val="tx1"/>
                </a:solidFill>
                <a:latin typeface="宋体" panose="02010600030101010101" pitchFamily="2" charset="-122"/>
                <a:ea typeface="宋体" panose="02010600030101010101" pitchFamily="2" charset="-122"/>
                <a:cs typeface="微软雅黑" panose="020B0503020204020204" pitchFamily="34" charset="-122"/>
              </a:rPr>
              <a:t>冲击了“重本抑末”、“重义轻利”等传统观念，促进了价值观念的近代转型，</a:t>
            </a:r>
            <a:r>
              <a:rPr lang="zh-CN" altLang="en-US" sz="2000" dirty="0" smtClean="0">
                <a:solidFill>
                  <a:schemeClr val="tx1"/>
                </a:solidFill>
                <a:latin typeface="宋体" panose="02010600030101010101" pitchFamily="2" charset="-122"/>
                <a:ea typeface="宋体" panose="02010600030101010101" pitchFamily="2" charset="-122"/>
                <a:cs typeface="微软雅黑" panose="020B0503020204020204" pitchFamily="34" charset="-122"/>
              </a:rPr>
              <a:t>有利于资本主义经济的发展和社会风气</a:t>
            </a:r>
            <a:r>
              <a:rPr lang="zh-CN" altLang="en-US" sz="2000" dirty="0">
                <a:solidFill>
                  <a:schemeClr val="tx1"/>
                </a:solidFill>
                <a:latin typeface="宋体" panose="02010600030101010101" pitchFamily="2" charset="-122"/>
                <a:ea typeface="宋体" panose="02010600030101010101" pitchFamily="2" charset="-122"/>
                <a:cs typeface="微软雅黑" panose="020B0503020204020204" pitchFamily="34" charset="-122"/>
              </a:rPr>
              <a:t>的改变</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extLst>
      <p:ext uri="{BB962C8B-B14F-4D97-AF65-F5344CB8AC3E}">
        <p14:creationId xmlns:p14="http://schemas.microsoft.com/office/powerpoint/2010/main" val="1819766850"/>
      </p:ext>
    </p:extLst>
  </p:cSld>
  <p:clrMapOvr>
    <a:masterClrMapping/>
  </p:clrMapOvr>
  <mc:AlternateContent xmlns:mc="http://schemas.openxmlformats.org/markup-compatibility/2006" xmlns:p14="http://schemas.microsoft.com/office/powerpoint/2010/main">
    <mc:Choice Requires="p14">
      <p:transition spd="med" p14:dur="700">
        <p:checker dir="vert"/>
      </p:transition>
    </mc:Choice>
    <mc:Fallback xmlns="">
      <p:transition spd="med">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000"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1063776" y="3250595"/>
            <a:ext cx="6749143" cy="691848"/>
          </a:xfrm>
          <a:custGeom>
            <a:avLst/>
            <a:gdLst>
              <a:gd name="connsiteX0" fmla="*/ 0 w 7099546"/>
              <a:gd name="connsiteY0" fmla="*/ 0 h 504056"/>
              <a:gd name="connsiteX1" fmla="*/ 7099546 w 7099546"/>
              <a:gd name="connsiteY1" fmla="*/ 0 h 504056"/>
              <a:gd name="connsiteX2" fmla="*/ 7099546 w 7099546"/>
              <a:gd name="connsiteY2" fmla="*/ 504056 h 504056"/>
              <a:gd name="connsiteX3" fmla="*/ 0 w 7099546"/>
              <a:gd name="connsiteY3" fmla="*/ 504056 h 504056"/>
              <a:gd name="connsiteX4" fmla="*/ 0 w 7099546"/>
              <a:gd name="connsiteY4" fmla="*/ 0 h 504056"/>
              <a:gd name="connsiteX0-1" fmla="*/ 0 w 7099546"/>
              <a:gd name="connsiteY0-2" fmla="*/ 0 h 504056"/>
              <a:gd name="connsiteX1-3" fmla="*/ 7099546 w 7099546"/>
              <a:gd name="connsiteY1-4" fmla="*/ 0 h 504056"/>
              <a:gd name="connsiteX2-5" fmla="*/ 7091412 w 7099546"/>
              <a:gd name="connsiteY2-6" fmla="*/ 253938 h 504056"/>
              <a:gd name="connsiteX3-7" fmla="*/ 7099546 w 7099546"/>
              <a:gd name="connsiteY3-8" fmla="*/ 504056 h 504056"/>
              <a:gd name="connsiteX4-9" fmla="*/ 0 w 7099546"/>
              <a:gd name="connsiteY4-10" fmla="*/ 504056 h 504056"/>
              <a:gd name="connsiteX5" fmla="*/ 0 w 7099546"/>
              <a:gd name="connsiteY5" fmla="*/ 0 h 504056"/>
              <a:gd name="connsiteX0-11" fmla="*/ 0 w 7411452"/>
              <a:gd name="connsiteY0-12" fmla="*/ 0 h 504056"/>
              <a:gd name="connsiteX1-13" fmla="*/ 7099546 w 7411452"/>
              <a:gd name="connsiteY1-14" fmla="*/ 0 h 504056"/>
              <a:gd name="connsiteX2-15" fmla="*/ 7411452 w 7411452"/>
              <a:gd name="connsiteY2-16" fmla="*/ 246318 h 504056"/>
              <a:gd name="connsiteX3-17" fmla="*/ 7099546 w 7411452"/>
              <a:gd name="connsiteY3-18" fmla="*/ 504056 h 504056"/>
              <a:gd name="connsiteX4-19" fmla="*/ 0 w 7411452"/>
              <a:gd name="connsiteY4-20" fmla="*/ 504056 h 504056"/>
              <a:gd name="connsiteX5-21" fmla="*/ 0 w 7411452"/>
              <a:gd name="connsiteY5-22" fmla="*/ 0 h 5040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411452" h="504056">
                <a:moveTo>
                  <a:pt x="0" y="0"/>
                </a:moveTo>
                <a:lnTo>
                  <a:pt x="7099546" y="0"/>
                </a:lnTo>
                <a:lnTo>
                  <a:pt x="7411452" y="246318"/>
                </a:lnTo>
                <a:lnTo>
                  <a:pt x="7099546" y="504056"/>
                </a:lnTo>
                <a:lnTo>
                  <a:pt x="0" y="504056"/>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 name="椭圆 3"/>
          <p:cNvSpPr/>
          <p:nvPr/>
        </p:nvSpPr>
        <p:spPr>
          <a:xfrm>
            <a:off x="1346805" y="3129038"/>
            <a:ext cx="1111552" cy="921657"/>
          </a:xfrm>
          <a:prstGeom prst="ellipse">
            <a:avLst/>
          </a:prstGeom>
          <a:solidFill>
            <a:srgbClr val="C67E0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altLang="zh-CN" sz="4800" dirty="0">
                <a:latin typeface="Impact" panose="020B0806030902050204" pitchFamily="34" charset="0"/>
                <a:ea typeface="方正超粗黑简体" pitchFamily="65" charset="-122"/>
              </a:rPr>
              <a:t>1</a:t>
            </a:r>
            <a:endParaRPr lang="zh-CN" altLang="en-US" sz="4800" dirty="0">
              <a:latin typeface="Impact" panose="020B0806030902050204" pitchFamily="34" charset="0"/>
              <a:ea typeface="方正超粗黑简体" pitchFamily="65" charset="-122"/>
            </a:endParaRPr>
          </a:p>
        </p:txBody>
      </p:sp>
      <p:sp>
        <p:nvSpPr>
          <p:cNvPr id="10" name="椭圆 9"/>
          <p:cNvSpPr/>
          <p:nvPr/>
        </p:nvSpPr>
        <p:spPr>
          <a:xfrm>
            <a:off x="3109081" y="2966962"/>
            <a:ext cx="1343781" cy="1245810"/>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altLang="zh-CN" sz="4800" dirty="0">
                <a:latin typeface="Impact" panose="020B0806030902050204" pitchFamily="34" charset="0"/>
                <a:ea typeface="方正超粗黑简体" pitchFamily="65" charset="-122"/>
              </a:rPr>
              <a:t>2</a:t>
            </a:r>
            <a:endParaRPr lang="zh-CN" altLang="en-US" sz="4800" dirty="0">
              <a:latin typeface="Impact" panose="020B0806030902050204" pitchFamily="34" charset="0"/>
              <a:ea typeface="方正超粗黑简体" pitchFamily="65" charset="-122"/>
            </a:endParaRPr>
          </a:p>
        </p:txBody>
      </p:sp>
      <p:sp>
        <p:nvSpPr>
          <p:cNvPr id="16" name="椭圆 15"/>
          <p:cNvSpPr/>
          <p:nvPr/>
        </p:nvSpPr>
        <p:spPr>
          <a:xfrm>
            <a:off x="5209580" y="2869592"/>
            <a:ext cx="1440000" cy="1440000"/>
          </a:xfrm>
          <a:prstGeom prst="ellipse">
            <a:avLst/>
          </a:prstGeom>
          <a:solidFill>
            <a:srgbClr val="C67E0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altLang="zh-CN" sz="4800" dirty="0">
                <a:latin typeface="Impact" panose="020B0806030902050204" pitchFamily="34" charset="0"/>
                <a:ea typeface="方正超粗黑简体" pitchFamily="65" charset="-122"/>
              </a:rPr>
              <a:t>3</a:t>
            </a:r>
            <a:endParaRPr lang="zh-CN" altLang="en-US" sz="4800" dirty="0">
              <a:latin typeface="Impact" panose="020B0806030902050204" pitchFamily="34" charset="0"/>
              <a:ea typeface="方正超粗黑简体" pitchFamily="65" charset="-122"/>
            </a:endParaRPr>
          </a:p>
        </p:txBody>
      </p:sp>
      <p:sp>
        <p:nvSpPr>
          <p:cNvPr id="20" name="TextBox 19"/>
          <p:cNvSpPr txBox="1"/>
          <p:nvPr/>
        </p:nvSpPr>
        <p:spPr>
          <a:xfrm>
            <a:off x="1328128" y="4471833"/>
            <a:ext cx="1208985" cy="502766"/>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r">
              <a:buClr>
                <a:schemeClr val="accent1"/>
              </a:buClr>
            </a:pPr>
            <a:r>
              <a:rPr lang="zh-CN" altLang="en-US" sz="2667" dirty="0">
                <a:solidFill>
                  <a:schemeClr val="tx1">
                    <a:lumMod val="65000"/>
                    <a:lumOff val="35000"/>
                  </a:schemeClr>
                </a:solidFill>
                <a:latin typeface="宋体" panose="02010600030101010101" pitchFamily="2" charset="-122"/>
              </a:rPr>
              <a:t>封建性</a:t>
            </a:r>
          </a:p>
        </p:txBody>
      </p:sp>
      <p:sp>
        <p:nvSpPr>
          <p:cNvPr id="22" name="TextBox 21"/>
          <p:cNvSpPr txBox="1"/>
          <p:nvPr/>
        </p:nvSpPr>
        <p:spPr>
          <a:xfrm>
            <a:off x="3166801" y="4471833"/>
            <a:ext cx="1208985" cy="502766"/>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r">
              <a:buClr>
                <a:schemeClr val="accent1"/>
              </a:buClr>
            </a:pPr>
            <a:r>
              <a:rPr lang="zh-CN" altLang="en-US" sz="2667" dirty="0">
                <a:solidFill>
                  <a:schemeClr val="tx1">
                    <a:lumMod val="65000"/>
                    <a:lumOff val="35000"/>
                  </a:schemeClr>
                </a:solidFill>
                <a:latin typeface="宋体" panose="02010600030101010101" pitchFamily="2" charset="-122"/>
              </a:rPr>
              <a:t>依赖性</a:t>
            </a:r>
          </a:p>
        </p:txBody>
      </p:sp>
      <p:sp>
        <p:nvSpPr>
          <p:cNvPr id="24" name="TextBox 23"/>
          <p:cNvSpPr txBox="1"/>
          <p:nvPr/>
        </p:nvSpPr>
        <p:spPr>
          <a:xfrm>
            <a:off x="5315459" y="4471439"/>
            <a:ext cx="1208985" cy="502766"/>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r">
              <a:buClr>
                <a:schemeClr val="accent1"/>
              </a:buClr>
            </a:pPr>
            <a:r>
              <a:rPr lang="zh-CN" altLang="en-US" sz="2667" dirty="0">
                <a:solidFill>
                  <a:schemeClr val="tx1">
                    <a:lumMod val="65000"/>
                    <a:lumOff val="35000"/>
                  </a:schemeClr>
                </a:solidFill>
                <a:latin typeface="宋体" panose="02010600030101010101" pitchFamily="2" charset="-122"/>
              </a:rPr>
              <a:t>腐朽性</a:t>
            </a:r>
          </a:p>
        </p:txBody>
      </p:sp>
      <p:sp>
        <p:nvSpPr>
          <p:cNvPr id="35" name="圆角矩形 34"/>
          <p:cNvSpPr/>
          <p:nvPr/>
        </p:nvSpPr>
        <p:spPr>
          <a:xfrm>
            <a:off x="7948991" y="2117272"/>
            <a:ext cx="3888619" cy="3189514"/>
          </a:xfrm>
          <a:prstGeom prst="roundRect">
            <a:avLst>
              <a:gd name="adj" fmla="val 10990"/>
            </a:avLst>
          </a:prstGeom>
          <a:solidFill>
            <a:schemeClr val="bg1"/>
          </a:solidFill>
          <a:ln>
            <a:solidFill>
              <a:srgbClr val="C67E02"/>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90" tIns="50945" rIns="101890" bIns="50945" rtlCol="0" anchor="ctr"/>
          <a:lstStyle/>
          <a:p>
            <a:pPr defTabSz="1192010">
              <a:lnSpc>
                <a:spcPct val="140000"/>
              </a:lnSpc>
            </a:pPr>
            <a:r>
              <a:rPr sz="2286" dirty="0">
                <a:solidFill>
                  <a:schemeClr val="tx1"/>
                </a:solidFill>
                <a:latin typeface="+mn-ea"/>
                <a:cs typeface="楷体" panose="02010609060101010101" charset="-122"/>
              </a:rPr>
              <a:t>1880年上海机器织布局筹备期间，李鸿章奏请了十年垄断权：“</a:t>
            </a:r>
            <a:r>
              <a:rPr sz="2286" b="1" dirty="0">
                <a:solidFill>
                  <a:srgbClr val="C67E02"/>
                </a:solidFill>
                <a:latin typeface="+mn-ea"/>
                <a:cs typeface="楷体" panose="02010609060101010101" charset="-122"/>
              </a:rPr>
              <a:t>十年以内，只准华商附股搭办，不准另行设局</a:t>
            </a:r>
            <a:r>
              <a:rPr sz="2286" dirty="0">
                <a:solidFill>
                  <a:schemeClr val="tx1"/>
                </a:solidFill>
                <a:latin typeface="+mn-ea"/>
                <a:cs typeface="楷体" panose="02010609060101010101" charset="-122"/>
              </a:rPr>
              <a:t>”。</a:t>
            </a:r>
          </a:p>
        </p:txBody>
      </p:sp>
      <p:sp>
        <p:nvSpPr>
          <p:cNvPr id="36"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第二节  洋务运动的兴衰</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7" name="组合 36"/>
          <p:cNvGrpSpPr/>
          <p:nvPr/>
        </p:nvGrpSpPr>
        <p:grpSpPr>
          <a:xfrm>
            <a:off x="765734" y="744801"/>
            <a:ext cx="4549726" cy="640443"/>
            <a:chOff x="7286799" y="3819822"/>
            <a:chExt cx="9948116" cy="1066800"/>
          </a:xfrm>
          <a:solidFill>
            <a:srgbClr val="C00000"/>
          </a:solidFill>
        </p:grpSpPr>
        <p:sp>
          <p:nvSpPr>
            <p:cNvPr id="38"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9" name="Rectangle 40"/>
            <p:cNvSpPr>
              <a:spLocks noChangeArrowheads="1"/>
            </p:cNvSpPr>
            <p:nvPr/>
          </p:nvSpPr>
          <p:spPr bwMode="black">
            <a:xfrm>
              <a:off x="7343609" y="3978987"/>
              <a:ext cx="9531073" cy="748472"/>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（二）洋务运动失败的原因</a:t>
              </a:r>
              <a:endParaRPr lang="zh-CN" altLang="en-US" sz="2286" b="1" dirty="0">
                <a:solidFill>
                  <a:schemeClr val="bg1"/>
                </a:solidFill>
                <a:latin typeface="黑体" panose="02010609060101010101" pitchFamily="49" charset="-122"/>
                <a:ea typeface="黑体" panose="02010609060101010101" pitchFamily="49" charset="-122"/>
              </a:endParaRPr>
            </a:p>
          </p:txBody>
        </p:sp>
      </p:grpSp>
      <p:grpSp>
        <p:nvGrpSpPr>
          <p:cNvPr id="40" name="组合 39"/>
          <p:cNvGrpSpPr/>
          <p:nvPr/>
        </p:nvGrpSpPr>
        <p:grpSpPr>
          <a:xfrm>
            <a:off x="114460" y="1385245"/>
            <a:ext cx="1671183" cy="5472756"/>
            <a:chOff x="119380" y="1647067"/>
            <a:chExt cx="1596827" cy="5220541"/>
          </a:xfrm>
        </p:grpSpPr>
        <p:sp>
          <p:nvSpPr>
            <p:cNvPr id="41" name="文本框 40"/>
            <p:cNvSpPr txBox="1"/>
            <p:nvPr/>
          </p:nvSpPr>
          <p:spPr>
            <a:xfrm>
              <a:off x="120367" y="1954442"/>
              <a:ext cx="568621" cy="4913166"/>
            </a:xfrm>
            <a:prstGeom prst="rect">
              <a:avLst/>
            </a:prstGeom>
            <a:noFill/>
          </p:spPr>
          <p:txBody>
            <a:bodyPr vert="eaVert" wrap="square" rtlCol="0">
              <a:spAutoFit/>
            </a:bodyPr>
            <a:lstStyle/>
            <a:p>
              <a:r>
                <a:rPr lang="zh-CN" altLang="en-US" sz="2667" dirty="0" smtClean="0">
                  <a:solidFill>
                    <a:schemeClr val="accent1">
                      <a:lumMod val="50000"/>
                    </a:schemeClr>
                  </a:solidFill>
                  <a:latin typeface="黑体" panose="02010609060101010101" pitchFamily="49" charset="-122"/>
                  <a:ea typeface="黑体" panose="02010609060101010101" pitchFamily="49" charset="-122"/>
                </a:rPr>
                <a:t>二、洋务运动的历史作用及失败</a:t>
              </a:r>
              <a:endParaRPr lang="zh-CN" altLang="en-US" sz="2667" dirty="0">
                <a:solidFill>
                  <a:schemeClr val="accent1">
                    <a:lumMod val="50000"/>
                  </a:schemeClr>
                </a:solidFill>
                <a:latin typeface="黑体" panose="02010609060101010101" pitchFamily="49" charset="-122"/>
                <a:ea typeface="黑体" panose="02010609060101010101" pitchFamily="49" charset="-122"/>
              </a:endParaRPr>
            </a:p>
          </p:txBody>
        </p:sp>
        <p:grpSp>
          <p:nvGrpSpPr>
            <p:cNvPr id="42" name="组合 41"/>
            <p:cNvGrpSpPr/>
            <p:nvPr/>
          </p:nvGrpSpPr>
          <p:grpSpPr>
            <a:xfrm>
              <a:off x="119380" y="1647067"/>
              <a:ext cx="1596827" cy="4924547"/>
              <a:chOff x="77" y="2443"/>
              <a:chExt cx="2971" cy="8566"/>
            </a:xfrm>
            <a:solidFill>
              <a:srgbClr val="044875"/>
            </a:solidFill>
          </p:grpSpPr>
          <p:cxnSp>
            <p:nvCxnSpPr>
              <p:cNvPr id="43" name="直接连接符 42"/>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44" name="组合 43"/>
              <p:cNvGrpSpPr/>
              <p:nvPr/>
            </p:nvGrpSpPr>
            <p:grpSpPr>
              <a:xfrm>
                <a:off x="77" y="2443"/>
                <a:ext cx="1225" cy="8566"/>
                <a:chOff x="77" y="2435"/>
                <a:chExt cx="1225" cy="8566"/>
              </a:xfrm>
              <a:grpFill/>
            </p:grpSpPr>
            <p:cxnSp>
              <p:nvCxnSpPr>
                <p:cNvPr id="45" name="直接连接符 44"/>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6" name="组合 45"/>
                <p:cNvGrpSpPr/>
                <p:nvPr/>
              </p:nvGrpSpPr>
              <p:grpSpPr>
                <a:xfrm>
                  <a:off x="1182" y="2435"/>
                  <a:ext cx="120" cy="8566"/>
                  <a:chOff x="1182" y="2435"/>
                  <a:chExt cx="120" cy="8566"/>
                </a:xfrm>
                <a:grpFill/>
              </p:grpSpPr>
              <p:cxnSp>
                <p:nvCxnSpPr>
                  <p:cNvPr id="47" name="直接连接符 46"/>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8" name="椭圆 47"/>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Tree>
    <p:extLst>
      <p:ext uri="{BB962C8B-B14F-4D97-AF65-F5344CB8AC3E}">
        <p14:creationId xmlns:p14="http://schemas.microsoft.com/office/powerpoint/2010/main" val="129522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5"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ppt_x</p:attrName>
                                        </p:attrNameLst>
                                      </p:cBhvr>
                                      <p:tavLst>
                                        <p:tav tm="0" fmla="#ppt_x+(cos(-2*pi*(1-$))*-#ppt_x-sin(-2*pi*(1-$))*(1-#ppt_y))*(1-$)">
                                          <p:val>
                                            <p:fltVal val="0"/>
                                          </p:val>
                                        </p:tav>
                                        <p:tav tm="100000">
                                          <p:val>
                                            <p:fltVal val="1"/>
                                          </p:val>
                                        </p:tav>
                                      </p:tavLst>
                                    </p:anim>
                                    <p:anim calcmode="lin" valueType="num">
                                      <p:cBhvr>
                                        <p:cTn id="14" dur="500" fill="hold"/>
                                        <p:tgtEl>
                                          <p:spTgt spid="4"/>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0" dur="500" fill="hold"/>
                                        <p:tgtEl>
                                          <p:spTgt spid="10"/>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 calcmode="lin" valueType="num">
                                      <p:cBhvr>
                                        <p:cTn id="25" dur="500" fill="hold"/>
                                        <p:tgtEl>
                                          <p:spTgt spid="16"/>
                                        </p:tgtEl>
                                        <p:attrNameLst>
                                          <p:attrName>ppt_x</p:attrName>
                                        </p:attrNameLst>
                                      </p:cBhvr>
                                      <p:tavLst>
                                        <p:tav tm="0" fmla="#ppt_x+(cos(-2*pi*(1-$))*-#ppt_x-sin(-2*pi*(1-$))*(1-#ppt_y))*(1-$)">
                                          <p:val>
                                            <p:fltVal val="0"/>
                                          </p:val>
                                        </p:tav>
                                        <p:tav tm="100000">
                                          <p:val>
                                            <p:fltVal val="1"/>
                                          </p:val>
                                        </p:tav>
                                      </p:tavLst>
                                    </p:anim>
                                    <p:anim calcmode="lin" valueType="num">
                                      <p:cBhvr>
                                        <p:cTn id="26" dur="500" fill="hold"/>
                                        <p:tgtEl>
                                          <p:spTgt spid="16"/>
                                        </p:tgtEl>
                                        <p:attrNameLst>
                                          <p:attrName>ppt_y</p:attrName>
                                        </p:attrNameLst>
                                      </p:cBhvr>
                                      <p:tavLst>
                                        <p:tav tm="0" fmla="#ppt_y+(sin(-2*pi*(1-$))*-#ppt_x+cos(-2*pi*(1-$))*(1-#ppt_y))*(1-$)">
                                          <p:val>
                                            <p:fltVal val="0"/>
                                          </p:val>
                                        </p:tav>
                                        <p:tav tm="100000">
                                          <p:val>
                                            <p:fltVal val="1"/>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anim calcmode="lin" valueType="num">
                                      <p:cBhvr>
                                        <p:cTn id="30" dur="500" fill="hold"/>
                                        <p:tgtEl>
                                          <p:spTgt spid="20"/>
                                        </p:tgtEl>
                                        <p:attrNameLst>
                                          <p:attrName>ppt_x</p:attrName>
                                        </p:attrNameLst>
                                      </p:cBhvr>
                                      <p:tavLst>
                                        <p:tav tm="0">
                                          <p:val>
                                            <p:strVal val="#ppt_x"/>
                                          </p:val>
                                        </p:tav>
                                        <p:tav tm="100000">
                                          <p:val>
                                            <p:strVal val="#ppt_x"/>
                                          </p:val>
                                        </p:tav>
                                      </p:tavLst>
                                    </p:anim>
                                    <p:anim calcmode="lin" valueType="num">
                                      <p:cBhvr>
                                        <p:cTn id="31" dur="500" fill="hold"/>
                                        <p:tgtEl>
                                          <p:spTgt spid="2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anim calcmode="lin" valueType="num">
                                      <p:cBhvr>
                                        <p:cTn id="40" dur="500" fill="hold"/>
                                        <p:tgtEl>
                                          <p:spTgt spid="24"/>
                                        </p:tgtEl>
                                        <p:attrNameLst>
                                          <p:attrName>ppt_x</p:attrName>
                                        </p:attrNameLst>
                                      </p:cBhvr>
                                      <p:tavLst>
                                        <p:tav tm="0">
                                          <p:val>
                                            <p:strVal val="#ppt_x"/>
                                          </p:val>
                                        </p:tav>
                                        <p:tav tm="100000">
                                          <p:val>
                                            <p:strVal val="#ppt_x"/>
                                          </p:val>
                                        </p:tav>
                                      </p:tavLst>
                                    </p:anim>
                                    <p:anim calcmode="lin" valueType="num">
                                      <p:cBhvr>
                                        <p:cTn id="41" dur="500" fill="hold"/>
                                        <p:tgtEl>
                                          <p:spTgt spid="24"/>
                                        </p:tgtEl>
                                        <p:attrNameLst>
                                          <p:attrName>ppt_y</p:attrName>
                                        </p:attrNameLst>
                                      </p:cBhvr>
                                      <p:tavLst>
                                        <p:tav tm="0">
                                          <p:val>
                                            <p:strVal val="#ppt_y-.1"/>
                                          </p:val>
                                        </p:tav>
                                        <p:tav tm="100000">
                                          <p:val>
                                            <p:strVal val="#ppt_y"/>
                                          </p:val>
                                        </p:tav>
                                      </p:tavLst>
                                    </p:anim>
                                  </p:childTnLst>
                                </p:cTn>
                              </p:par>
                              <p:par>
                                <p:cTn id="42" presetID="21" presetClass="entr" presetSubtype="1"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heel(1)">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10" grpId="0" bldLvl="0" animBg="1"/>
      <p:bldP spid="16" grpId="0" bldLvl="0" animBg="1"/>
      <p:bldP spid="20" grpId="0"/>
      <p:bldP spid="22" grpId="0"/>
      <p:bldP spid="24" grpId="0"/>
      <p:bldP spid="3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第二节  洋务运动的兴衰</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7" name="组合 36"/>
          <p:cNvGrpSpPr/>
          <p:nvPr/>
        </p:nvGrpSpPr>
        <p:grpSpPr>
          <a:xfrm>
            <a:off x="765733" y="744801"/>
            <a:ext cx="4647515" cy="640443"/>
            <a:chOff x="7286799" y="3819822"/>
            <a:chExt cx="9948116" cy="1066800"/>
          </a:xfrm>
          <a:solidFill>
            <a:srgbClr val="C00000"/>
          </a:solidFill>
        </p:grpSpPr>
        <p:sp>
          <p:nvSpPr>
            <p:cNvPr id="38"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9"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（三）洋务运动失败的启示</a:t>
              </a:r>
              <a:endParaRPr lang="zh-CN" altLang="en-US" sz="2286" b="1" dirty="0">
                <a:solidFill>
                  <a:schemeClr val="bg1"/>
                </a:solidFill>
                <a:latin typeface="黑体" panose="02010609060101010101" pitchFamily="49" charset="-122"/>
                <a:ea typeface="黑体" panose="02010609060101010101" pitchFamily="49" charset="-122"/>
              </a:endParaRPr>
            </a:p>
          </p:txBody>
        </p:sp>
      </p:grpSp>
      <p:grpSp>
        <p:nvGrpSpPr>
          <p:cNvPr id="40" name="组合 39"/>
          <p:cNvGrpSpPr/>
          <p:nvPr/>
        </p:nvGrpSpPr>
        <p:grpSpPr>
          <a:xfrm>
            <a:off x="114460" y="1385245"/>
            <a:ext cx="1671183" cy="5472756"/>
            <a:chOff x="119380" y="1647067"/>
            <a:chExt cx="1596827" cy="5220541"/>
          </a:xfrm>
        </p:grpSpPr>
        <p:sp>
          <p:nvSpPr>
            <p:cNvPr id="41" name="文本框 40"/>
            <p:cNvSpPr txBox="1"/>
            <p:nvPr/>
          </p:nvSpPr>
          <p:spPr>
            <a:xfrm>
              <a:off x="120367" y="1954442"/>
              <a:ext cx="568621" cy="4913166"/>
            </a:xfrm>
            <a:prstGeom prst="rect">
              <a:avLst/>
            </a:prstGeom>
            <a:noFill/>
          </p:spPr>
          <p:txBody>
            <a:bodyPr vert="eaVert" wrap="square" rtlCol="0">
              <a:spAutoFit/>
            </a:bodyPr>
            <a:lstStyle/>
            <a:p>
              <a:r>
                <a:rPr lang="zh-CN" altLang="en-US" sz="2667" dirty="0" smtClean="0">
                  <a:solidFill>
                    <a:schemeClr val="accent1">
                      <a:lumMod val="50000"/>
                    </a:schemeClr>
                  </a:solidFill>
                  <a:latin typeface="黑体" panose="02010609060101010101" pitchFamily="49" charset="-122"/>
                  <a:ea typeface="黑体" panose="02010609060101010101" pitchFamily="49" charset="-122"/>
                </a:rPr>
                <a:t>二、洋务运动的历史作用及失败</a:t>
              </a:r>
              <a:endParaRPr lang="zh-CN" altLang="en-US" sz="2667" dirty="0">
                <a:solidFill>
                  <a:schemeClr val="accent1">
                    <a:lumMod val="50000"/>
                  </a:schemeClr>
                </a:solidFill>
                <a:latin typeface="黑体" panose="02010609060101010101" pitchFamily="49" charset="-122"/>
                <a:ea typeface="黑体" panose="02010609060101010101" pitchFamily="49" charset="-122"/>
              </a:endParaRPr>
            </a:p>
          </p:txBody>
        </p:sp>
        <p:grpSp>
          <p:nvGrpSpPr>
            <p:cNvPr id="42" name="组合 41"/>
            <p:cNvGrpSpPr/>
            <p:nvPr/>
          </p:nvGrpSpPr>
          <p:grpSpPr>
            <a:xfrm>
              <a:off x="119380" y="1647067"/>
              <a:ext cx="1596827" cy="4924547"/>
              <a:chOff x="77" y="2443"/>
              <a:chExt cx="2971" cy="8566"/>
            </a:xfrm>
            <a:solidFill>
              <a:srgbClr val="044875"/>
            </a:solidFill>
          </p:grpSpPr>
          <p:cxnSp>
            <p:nvCxnSpPr>
              <p:cNvPr id="43" name="直接连接符 42"/>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44" name="组合 43"/>
              <p:cNvGrpSpPr/>
              <p:nvPr/>
            </p:nvGrpSpPr>
            <p:grpSpPr>
              <a:xfrm>
                <a:off x="77" y="2443"/>
                <a:ext cx="1225" cy="8566"/>
                <a:chOff x="77" y="2435"/>
                <a:chExt cx="1225" cy="8566"/>
              </a:xfrm>
              <a:grpFill/>
            </p:grpSpPr>
            <p:cxnSp>
              <p:nvCxnSpPr>
                <p:cNvPr id="45" name="直接连接符 44"/>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6" name="组合 45"/>
                <p:cNvGrpSpPr/>
                <p:nvPr/>
              </p:nvGrpSpPr>
              <p:grpSpPr>
                <a:xfrm>
                  <a:off x="1182" y="2435"/>
                  <a:ext cx="120" cy="8566"/>
                  <a:chOff x="1182" y="2435"/>
                  <a:chExt cx="120" cy="8566"/>
                </a:xfrm>
                <a:grpFill/>
              </p:grpSpPr>
              <p:cxnSp>
                <p:nvCxnSpPr>
                  <p:cNvPr id="47" name="直接连接符 46"/>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8" name="椭圆 47"/>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23" name="圆角矩形 22"/>
          <p:cNvSpPr/>
          <p:nvPr/>
        </p:nvSpPr>
        <p:spPr>
          <a:xfrm>
            <a:off x="1163714" y="1815119"/>
            <a:ext cx="7456170" cy="3966845"/>
          </a:xfrm>
          <a:prstGeom prst="roundRect">
            <a:avLst>
              <a:gd name="adj" fmla="val 10990"/>
            </a:avLst>
          </a:prstGeom>
          <a:solidFill>
            <a:schemeClr val="bg1"/>
          </a:solidFill>
          <a:ln>
            <a:solidFill>
              <a:schemeClr val="accent1">
                <a:lumMod val="50000"/>
              </a:schemeClr>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defTabSz="1251585">
              <a:lnSpc>
                <a:spcPct val="140000"/>
              </a:lnSpc>
            </a:pPr>
            <a:r>
              <a:rPr lang="zh-CN" altLang="en-US"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李鸿章称自己为大清的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2000" b="1" dirty="0" err="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裱糊匠</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2000" dirty="0">
              <a:solidFill>
                <a:schemeClr val="accent1">
                  <a:lumMod val="50000"/>
                </a:schemeClr>
              </a:solidFill>
              <a:latin typeface="楷体" panose="02010609060101010101" charset="-122"/>
              <a:ea typeface="楷体" panose="02010609060101010101" charset="-122"/>
              <a:cs typeface="楷体" panose="02010609060101010101" charset="-122"/>
            </a:endParaRPr>
          </a:p>
          <a:p>
            <a:pPr algn="l" defTabSz="1251585">
              <a:lnSpc>
                <a:spcPct val="140000"/>
              </a:lnSpc>
            </a:pPr>
            <a:r>
              <a:rPr lang="en-US" sz="2000" dirty="0">
                <a:solidFill>
                  <a:schemeClr val="tx1"/>
                </a:solidFill>
                <a:latin typeface="楷体" panose="02010609060101010101" charset="-122"/>
                <a:ea typeface="楷体" panose="02010609060101010101" charset="-122"/>
                <a:cs typeface="楷体" panose="02010609060101010101" charset="-122"/>
              </a:rPr>
              <a:t>“</a:t>
            </a:r>
            <a:r>
              <a:rPr sz="2000" dirty="0">
                <a:solidFill>
                  <a:schemeClr val="tx1"/>
                </a:solidFill>
                <a:latin typeface="楷体" panose="02010609060101010101" charset="-122"/>
                <a:ea typeface="楷体" panose="02010609060101010101" charset="-122"/>
                <a:cs typeface="楷体" panose="02010609060101010101" charset="-122"/>
              </a:rPr>
              <a:t>我办了一辈子的事，练兵也，海军也，都是纸糊的老虎，何尝能实在放手办理？不过勉强涂饰，虚有其表，不揭破犹可敷衍一时。如一间破屋，由裱糊匠东补西贴，居然成一净室，虽明知为纸片糊裱，然究竟决不定里面是何等材料。即有小小风雨，打成几个窟窿，随时补茸，亦可支吾应付，乃必欲爽手扯破，又未预备何种修茸材料，何种改造方式，自然真相破露，不可收拾，但裱糊匠又何术能负其责？</a:t>
            </a:r>
            <a:r>
              <a:rPr lang="en-US" sz="2000" dirty="0">
                <a:solidFill>
                  <a:schemeClr val="tx1"/>
                </a:solidFill>
                <a:latin typeface="楷体" panose="02010609060101010101" charset="-122"/>
                <a:ea typeface="楷体" panose="02010609060101010101" charset="-122"/>
                <a:cs typeface="楷体" panose="02010609060101010101" charset="-122"/>
              </a:rPr>
              <a:t>”</a:t>
            </a:r>
            <a:endParaRPr sz="2000" dirty="0">
              <a:solidFill>
                <a:schemeClr val="tx1"/>
              </a:solidFill>
              <a:latin typeface="楷体" panose="02010609060101010101" charset="-122"/>
              <a:ea typeface="楷体" panose="02010609060101010101" charset="-122"/>
              <a:cs typeface="楷体" panose="02010609060101010101" charset="-122"/>
            </a:endParaRPr>
          </a:p>
          <a:p>
            <a:pPr algn="r" defTabSz="1251585">
              <a:lnSpc>
                <a:spcPct val="140000"/>
              </a:lnSpc>
            </a:pPr>
            <a:r>
              <a:rPr sz="2000" dirty="0">
                <a:solidFill>
                  <a:schemeClr val="tx1"/>
                </a:solidFill>
                <a:latin typeface="楷体" panose="02010609060101010101" charset="-122"/>
                <a:ea typeface="楷体" panose="02010609060101010101" charset="-122"/>
                <a:cs typeface="楷体" panose="02010609060101010101" charset="-122"/>
              </a:rPr>
              <a:t>                         </a:t>
            </a:r>
            <a:r>
              <a:rPr sz="2000" dirty="0" smtClean="0">
                <a:solidFill>
                  <a:schemeClr val="tx1"/>
                </a:solidFill>
                <a:latin typeface="楷体" panose="02010609060101010101" charset="-122"/>
                <a:ea typeface="楷体" panose="02010609060101010101" charset="-122"/>
                <a:cs typeface="楷体" panose="02010609060101010101" charset="-122"/>
              </a:rPr>
              <a:t>——</a:t>
            </a:r>
            <a:r>
              <a:rPr sz="2000" dirty="0" err="1" smtClean="0">
                <a:solidFill>
                  <a:schemeClr val="tx1"/>
                </a:solidFill>
                <a:latin typeface="楷体" panose="02010609060101010101" charset="-122"/>
                <a:ea typeface="楷体" panose="02010609060101010101" charset="-122"/>
                <a:cs typeface="楷体" panose="02010609060101010101" charset="-122"/>
              </a:rPr>
              <a:t>李鸿章</a:t>
            </a:r>
            <a:endParaRPr sz="2000" dirty="0">
              <a:solidFill>
                <a:schemeClr val="tx1"/>
              </a:solidFill>
              <a:latin typeface="楷体" panose="02010609060101010101" charset="-122"/>
              <a:ea typeface="楷体" panose="02010609060101010101" charset="-122"/>
              <a:cs typeface="楷体" panose="02010609060101010101" charset="-122"/>
            </a:endParaRPr>
          </a:p>
        </p:txBody>
      </p:sp>
      <p:pic>
        <p:nvPicPr>
          <p:cNvPr id="25" name="图片 24" descr="李鸿章"/>
          <p:cNvPicPr>
            <a:picLocks noChangeAspect="1"/>
          </p:cNvPicPr>
          <p:nvPr/>
        </p:nvPicPr>
        <p:blipFill>
          <a:blip r:embed="rId3"/>
          <a:stretch>
            <a:fillRect/>
          </a:stretch>
        </p:blipFill>
        <p:spPr>
          <a:xfrm>
            <a:off x="9165937" y="1782852"/>
            <a:ext cx="2905125" cy="3236595"/>
          </a:xfrm>
          <a:prstGeom prst="rect">
            <a:avLst/>
          </a:prstGeom>
          <a:noFill/>
          <a:ln w="9525">
            <a:noFill/>
          </a:ln>
        </p:spPr>
      </p:pic>
      <p:sp>
        <p:nvSpPr>
          <p:cNvPr id="26" name="任意多边形 151"/>
          <p:cNvSpPr>
            <a:spLocks noChangeArrowheads="1"/>
          </p:cNvSpPr>
          <p:nvPr/>
        </p:nvSpPr>
        <p:spPr bwMode="auto">
          <a:xfrm>
            <a:off x="9712629" y="5218862"/>
            <a:ext cx="1946275" cy="498475"/>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rgbClr val="FCA304"/>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algn="ctr">
              <a:lnSpc>
                <a:spcPct val="120000"/>
              </a:lnSpc>
            </a:pPr>
            <a:r>
              <a:rPr lang="zh-CN" altLang="en-US" b="1" dirty="0" smtClean="0">
                <a:solidFill>
                  <a:srgbClr val="C67E02"/>
                </a:solidFill>
                <a:latin typeface="微软雅黑" panose="020B0503020204020204" pitchFamily="34" charset="-122"/>
                <a:ea typeface="微软雅黑" panose="020B0503020204020204" pitchFamily="34" charset="-122"/>
                <a:sym typeface="+mn-ea"/>
              </a:rPr>
              <a:t>李鸿章</a:t>
            </a:r>
          </a:p>
        </p:txBody>
      </p:sp>
    </p:spTree>
    <p:extLst>
      <p:ext uri="{BB962C8B-B14F-4D97-AF65-F5344CB8AC3E}">
        <p14:creationId xmlns:p14="http://schemas.microsoft.com/office/powerpoint/2010/main" val="243726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500"/>
                                        <p:tgtEl>
                                          <p:spTgt spid="2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第二节  洋务运动的兴衰</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7" name="组合 36"/>
          <p:cNvGrpSpPr/>
          <p:nvPr/>
        </p:nvGrpSpPr>
        <p:grpSpPr>
          <a:xfrm>
            <a:off x="1072972" y="765001"/>
            <a:ext cx="4479265" cy="640443"/>
            <a:chOff x="7286799" y="3819822"/>
            <a:chExt cx="9948116" cy="1066800"/>
          </a:xfrm>
          <a:solidFill>
            <a:srgbClr val="C00000"/>
          </a:solidFill>
        </p:grpSpPr>
        <p:sp>
          <p:nvSpPr>
            <p:cNvPr id="38"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9"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（三）洋务运动失败的启示</a:t>
              </a:r>
              <a:endParaRPr lang="zh-CN" altLang="en-US" sz="2286" b="1" dirty="0">
                <a:solidFill>
                  <a:schemeClr val="bg1"/>
                </a:solidFill>
                <a:latin typeface="黑体" panose="02010609060101010101" pitchFamily="49" charset="-122"/>
                <a:ea typeface="黑体" panose="02010609060101010101" pitchFamily="49" charset="-122"/>
              </a:endParaRPr>
            </a:p>
          </p:txBody>
        </p:sp>
      </p:grpSp>
      <p:grpSp>
        <p:nvGrpSpPr>
          <p:cNvPr id="40" name="组合 39"/>
          <p:cNvGrpSpPr/>
          <p:nvPr/>
        </p:nvGrpSpPr>
        <p:grpSpPr>
          <a:xfrm>
            <a:off x="114460" y="1385245"/>
            <a:ext cx="1671183" cy="5472756"/>
            <a:chOff x="119380" y="1647067"/>
            <a:chExt cx="1596827" cy="5220541"/>
          </a:xfrm>
        </p:grpSpPr>
        <p:sp>
          <p:nvSpPr>
            <p:cNvPr id="41" name="文本框 40"/>
            <p:cNvSpPr txBox="1"/>
            <p:nvPr/>
          </p:nvSpPr>
          <p:spPr>
            <a:xfrm>
              <a:off x="120367" y="1954442"/>
              <a:ext cx="568621" cy="4913166"/>
            </a:xfrm>
            <a:prstGeom prst="rect">
              <a:avLst/>
            </a:prstGeom>
            <a:noFill/>
          </p:spPr>
          <p:txBody>
            <a:bodyPr vert="eaVert" wrap="square" rtlCol="0">
              <a:spAutoFit/>
            </a:bodyPr>
            <a:lstStyle/>
            <a:p>
              <a:r>
                <a:rPr lang="zh-CN" altLang="en-US" sz="2667" dirty="0" smtClean="0">
                  <a:solidFill>
                    <a:schemeClr val="accent1">
                      <a:lumMod val="50000"/>
                    </a:schemeClr>
                  </a:solidFill>
                  <a:latin typeface="黑体" panose="02010609060101010101" pitchFamily="49" charset="-122"/>
                  <a:ea typeface="黑体" panose="02010609060101010101" pitchFamily="49" charset="-122"/>
                </a:rPr>
                <a:t>二、洋务运动的历史作用及失败</a:t>
              </a:r>
              <a:endParaRPr lang="zh-CN" altLang="en-US" sz="2667" dirty="0">
                <a:solidFill>
                  <a:schemeClr val="accent1">
                    <a:lumMod val="50000"/>
                  </a:schemeClr>
                </a:solidFill>
                <a:latin typeface="黑体" panose="02010609060101010101" pitchFamily="49" charset="-122"/>
                <a:ea typeface="黑体" panose="02010609060101010101" pitchFamily="49" charset="-122"/>
              </a:endParaRPr>
            </a:p>
          </p:txBody>
        </p:sp>
        <p:grpSp>
          <p:nvGrpSpPr>
            <p:cNvPr id="42" name="组合 41"/>
            <p:cNvGrpSpPr/>
            <p:nvPr/>
          </p:nvGrpSpPr>
          <p:grpSpPr>
            <a:xfrm>
              <a:off x="119380" y="1647067"/>
              <a:ext cx="1596827" cy="4924547"/>
              <a:chOff x="77" y="2443"/>
              <a:chExt cx="2971" cy="8566"/>
            </a:xfrm>
            <a:solidFill>
              <a:srgbClr val="044875"/>
            </a:solidFill>
          </p:grpSpPr>
          <p:cxnSp>
            <p:nvCxnSpPr>
              <p:cNvPr id="43" name="直接连接符 42"/>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44" name="组合 43"/>
              <p:cNvGrpSpPr/>
              <p:nvPr/>
            </p:nvGrpSpPr>
            <p:grpSpPr>
              <a:xfrm>
                <a:off x="77" y="2443"/>
                <a:ext cx="1225" cy="8566"/>
                <a:chOff x="77" y="2435"/>
                <a:chExt cx="1225" cy="8566"/>
              </a:xfrm>
              <a:grpFill/>
            </p:grpSpPr>
            <p:cxnSp>
              <p:nvCxnSpPr>
                <p:cNvPr id="45" name="直接连接符 44"/>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6" name="组合 45"/>
                <p:cNvGrpSpPr/>
                <p:nvPr/>
              </p:nvGrpSpPr>
              <p:grpSpPr>
                <a:xfrm>
                  <a:off x="1182" y="2435"/>
                  <a:ext cx="120" cy="8566"/>
                  <a:chOff x="1182" y="2435"/>
                  <a:chExt cx="120" cy="8566"/>
                </a:xfrm>
                <a:grpFill/>
              </p:grpSpPr>
              <p:cxnSp>
                <p:nvCxnSpPr>
                  <p:cNvPr id="47" name="直接连接符 46"/>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8" name="椭圆 47"/>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18" name="圆角矩形 17"/>
          <p:cNvSpPr/>
          <p:nvPr/>
        </p:nvSpPr>
        <p:spPr>
          <a:xfrm>
            <a:off x="1272266" y="1707470"/>
            <a:ext cx="4493895" cy="4374515"/>
          </a:xfrm>
          <a:prstGeom prst="roundRect">
            <a:avLst>
              <a:gd name="adj" fmla="val 10990"/>
            </a:avLst>
          </a:prstGeom>
          <a:solidFill>
            <a:schemeClr val="bg1"/>
          </a:solidFill>
          <a:ln>
            <a:solidFill>
              <a:srgbClr val="C67E02"/>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l" defTabSz="1251585">
              <a:lnSpc>
                <a:spcPct val="140000"/>
              </a:lnSpc>
            </a:pPr>
            <a:r>
              <a:rPr lang="zh-CN" sz="2400" b="1" dirty="0">
                <a:solidFill>
                  <a:schemeClr val="tx1"/>
                </a:solidFill>
                <a:latin typeface="宋体" panose="02010600030101010101" pitchFamily="2" charset="-122"/>
                <a:ea typeface="宋体" panose="02010600030101010101" pitchFamily="2" charset="-122"/>
                <a:cs typeface="楷体" panose="02010609060101010101" charset="-122"/>
              </a:rPr>
              <a:t>启示</a:t>
            </a:r>
            <a:r>
              <a:rPr lang="en-US" altLang="zh-CN" sz="2400" b="1" dirty="0">
                <a:solidFill>
                  <a:schemeClr val="tx1"/>
                </a:solidFill>
                <a:latin typeface="宋体" panose="02010600030101010101" pitchFamily="2" charset="-122"/>
                <a:ea typeface="宋体" panose="02010600030101010101" pitchFamily="2" charset="-122"/>
                <a:cs typeface="楷体" panose="02010609060101010101" charset="-122"/>
              </a:rPr>
              <a:t>1</a:t>
            </a:r>
            <a:r>
              <a:rPr sz="2400" dirty="0">
                <a:solidFill>
                  <a:schemeClr val="tx1"/>
                </a:solidFill>
                <a:latin typeface="宋体" panose="02010600030101010101" pitchFamily="2" charset="-122"/>
                <a:ea typeface="宋体" panose="02010600030101010101" pitchFamily="2" charset="-122"/>
                <a:cs typeface="楷体" panose="02010609060101010101" charset="-122"/>
              </a:rPr>
              <a:t>：洋务运动引进了资本主义，为中国现代化开启了道路</a:t>
            </a:r>
            <a:r>
              <a:rPr lang="zh-CN" sz="2400" dirty="0">
                <a:solidFill>
                  <a:schemeClr val="tx1"/>
                </a:solidFill>
                <a:latin typeface="宋体" panose="02010600030101010101" pitchFamily="2" charset="-122"/>
                <a:ea typeface="宋体" panose="02010600030101010101" pitchFamily="2" charset="-122"/>
                <a:cs typeface="楷体" panose="02010609060101010101" charset="-122"/>
              </a:rPr>
              <a:t>，</a:t>
            </a:r>
            <a:r>
              <a:rPr sz="2400" dirty="0" err="1">
                <a:solidFill>
                  <a:schemeClr val="tx1"/>
                </a:solidFill>
                <a:latin typeface="宋体" panose="02010600030101010101" pitchFamily="2" charset="-122"/>
                <a:ea typeface="宋体" panose="02010600030101010101" pitchFamily="2" charset="-122"/>
                <a:cs typeface="楷体" panose="02010609060101010101" charset="-122"/>
              </a:rPr>
              <a:t>但是其本质还是</a:t>
            </a:r>
            <a:r>
              <a:rPr sz="2400" b="1" dirty="0" err="1">
                <a:solidFill>
                  <a:srgbClr val="C67E02"/>
                </a:solidFill>
                <a:latin typeface="宋体" panose="02010600030101010101" pitchFamily="2" charset="-122"/>
                <a:ea typeface="宋体" panose="02010600030101010101" pitchFamily="2" charset="-122"/>
                <a:cs typeface="楷体" panose="02010609060101010101" charset="-122"/>
              </a:rPr>
              <a:t>地主阶级的自救运动</a:t>
            </a:r>
            <a:r>
              <a:rPr lang="zh-CN" sz="2400" b="1" dirty="0">
                <a:solidFill>
                  <a:srgbClr val="C67E02"/>
                </a:solidFill>
                <a:latin typeface="宋体" panose="02010600030101010101" pitchFamily="2" charset="-122"/>
                <a:ea typeface="宋体" panose="02010600030101010101" pitchFamily="2" charset="-122"/>
                <a:cs typeface="楷体" panose="02010609060101010101" charset="-122"/>
              </a:rPr>
              <a:t>。</a:t>
            </a:r>
            <a:r>
              <a:rPr lang="zh-CN" sz="2400" dirty="0">
                <a:solidFill>
                  <a:schemeClr val="tx1"/>
                </a:solidFill>
                <a:latin typeface="宋体" panose="02010600030101010101" pitchFamily="2" charset="-122"/>
                <a:ea typeface="宋体" panose="02010600030101010101" pitchFamily="2" charset="-122"/>
                <a:cs typeface="楷体" panose="02010609060101010101" charset="-122"/>
              </a:rPr>
              <a:t>其失败表明晚清政府已经失去自我造血、自我更新的功能，地主阶级</a:t>
            </a:r>
            <a:r>
              <a:rPr sz="2400" dirty="0" err="1">
                <a:solidFill>
                  <a:schemeClr val="tx1"/>
                </a:solidFill>
                <a:latin typeface="宋体" panose="02010600030101010101" pitchFamily="2" charset="-122"/>
                <a:ea typeface="宋体" panose="02010600030101010101" pitchFamily="2" charset="-122"/>
                <a:cs typeface="楷体" panose="02010609060101010101" charset="-122"/>
              </a:rPr>
              <a:t>不可能真正担负起在中国发展资本主义的使命</a:t>
            </a:r>
            <a:r>
              <a:rPr lang="zh-CN" sz="2400" dirty="0">
                <a:solidFill>
                  <a:schemeClr val="tx1"/>
                </a:solidFill>
                <a:latin typeface="宋体" panose="02010600030101010101" pitchFamily="2" charset="-122"/>
                <a:ea typeface="宋体" panose="02010600030101010101" pitchFamily="2" charset="-122"/>
                <a:cs typeface="楷体" panose="02010609060101010101" charset="-122"/>
              </a:rPr>
              <a:t>。</a:t>
            </a:r>
          </a:p>
        </p:txBody>
      </p:sp>
      <p:sp>
        <p:nvSpPr>
          <p:cNvPr id="19" name="圆角矩形 18"/>
          <p:cNvSpPr/>
          <p:nvPr/>
        </p:nvSpPr>
        <p:spPr>
          <a:xfrm>
            <a:off x="6918989" y="1707470"/>
            <a:ext cx="4493895" cy="4217035"/>
          </a:xfrm>
          <a:prstGeom prst="roundRect">
            <a:avLst>
              <a:gd name="adj" fmla="val 10990"/>
            </a:avLst>
          </a:prstGeom>
          <a:solidFill>
            <a:schemeClr val="bg1"/>
          </a:solidFill>
          <a:ln>
            <a:solidFill>
              <a:srgbClr val="C67E02"/>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l" defTabSz="1251585">
              <a:lnSpc>
                <a:spcPct val="140000"/>
              </a:lnSpc>
            </a:pPr>
            <a:r>
              <a:rPr lang="zh-CN" sz="2400" b="1" dirty="0">
                <a:solidFill>
                  <a:schemeClr val="tx1"/>
                </a:solidFill>
                <a:latin typeface="宋体" panose="02010600030101010101" pitchFamily="2" charset="-122"/>
                <a:ea typeface="宋体" panose="02010600030101010101" pitchFamily="2" charset="-122"/>
                <a:cs typeface="楷体" panose="02010609060101010101" charset="-122"/>
              </a:rPr>
              <a:t>启示</a:t>
            </a:r>
            <a:r>
              <a:rPr lang="en-US" altLang="zh-CN" sz="2400" b="1" dirty="0">
                <a:solidFill>
                  <a:schemeClr val="tx1"/>
                </a:solidFill>
                <a:latin typeface="宋体" panose="02010600030101010101" pitchFamily="2" charset="-122"/>
                <a:ea typeface="宋体" panose="02010600030101010101" pitchFamily="2" charset="-122"/>
                <a:cs typeface="楷体" panose="02010609060101010101" charset="-122"/>
              </a:rPr>
              <a:t>2</a:t>
            </a:r>
            <a:r>
              <a:rPr sz="2400" dirty="0">
                <a:solidFill>
                  <a:schemeClr val="tx1"/>
                </a:solidFill>
                <a:latin typeface="宋体" panose="02010600030101010101" pitchFamily="2" charset="-122"/>
                <a:ea typeface="宋体" panose="02010600030101010101" pitchFamily="2" charset="-122"/>
                <a:cs typeface="楷体" panose="02010609060101010101" charset="-122"/>
              </a:rPr>
              <a:t>：只搞经济体制改革，不搞政治体制改革，经济体制改革也搞不通；我们所有的改革最终能不能成功还是决定于政治体制的改革。</a:t>
            </a:r>
          </a:p>
          <a:p>
            <a:pPr algn="l" defTabSz="1251585">
              <a:lnSpc>
                <a:spcPct val="140000"/>
              </a:lnSpc>
            </a:pPr>
            <a:r>
              <a:rPr sz="2400" dirty="0">
                <a:solidFill>
                  <a:schemeClr val="tx1"/>
                </a:solidFill>
                <a:latin typeface="宋体" panose="02010600030101010101" pitchFamily="2" charset="-122"/>
                <a:ea typeface="宋体" panose="02010600030101010101" pitchFamily="2" charset="-122"/>
                <a:cs typeface="楷体" panose="02010609060101010101" charset="-122"/>
              </a:rPr>
              <a:t>              </a:t>
            </a:r>
            <a:r>
              <a:rPr sz="2400" dirty="0" smtClean="0">
                <a:solidFill>
                  <a:schemeClr val="tx1"/>
                </a:solidFill>
                <a:latin typeface="宋体" panose="02010600030101010101" pitchFamily="2" charset="-122"/>
                <a:ea typeface="宋体" panose="02010600030101010101" pitchFamily="2" charset="-122"/>
                <a:cs typeface="楷体" panose="02010609060101010101" charset="-122"/>
              </a:rPr>
              <a:t>  </a:t>
            </a:r>
            <a:r>
              <a:rPr sz="2400" dirty="0">
                <a:solidFill>
                  <a:schemeClr val="tx1"/>
                </a:solidFill>
                <a:latin typeface="宋体" panose="02010600030101010101" pitchFamily="2" charset="-122"/>
                <a:ea typeface="宋体" panose="02010600030101010101" pitchFamily="2" charset="-122"/>
                <a:cs typeface="楷体" panose="02010609060101010101" charset="-122"/>
              </a:rPr>
              <a:t>——</a:t>
            </a:r>
            <a:r>
              <a:rPr sz="2400" dirty="0" err="1">
                <a:solidFill>
                  <a:schemeClr val="tx1"/>
                </a:solidFill>
                <a:latin typeface="宋体" panose="02010600030101010101" pitchFamily="2" charset="-122"/>
                <a:ea typeface="宋体" panose="02010600030101010101" pitchFamily="2" charset="-122"/>
                <a:cs typeface="楷体" panose="02010609060101010101" charset="-122"/>
              </a:rPr>
              <a:t>邓小平</a:t>
            </a:r>
            <a:endParaRPr sz="2400" dirty="0">
              <a:solidFill>
                <a:schemeClr val="tx1"/>
              </a:solidFill>
              <a:latin typeface="宋体" panose="02010600030101010101" pitchFamily="2" charset="-122"/>
              <a:ea typeface="宋体" panose="02010600030101010101" pitchFamily="2" charset="-122"/>
              <a:cs typeface="楷体" panose="02010609060101010101" charset="-122"/>
            </a:endParaRPr>
          </a:p>
        </p:txBody>
      </p:sp>
    </p:spTree>
    <p:extLst>
      <p:ext uri="{BB962C8B-B14F-4D97-AF65-F5344CB8AC3E}">
        <p14:creationId xmlns:p14="http://schemas.microsoft.com/office/powerpoint/2010/main" val="12206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1)">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9751"/>
            <a:ext cx="12192000" cy="2015699"/>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 name="矩形 6"/>
          <p:cNvSpPr/>
          <p:nvPr/>
        </p:nvSpPr>
        <p:spPr>
          <a:xfrm>
            <a:off x="4272915" y="3137535"/>
            <a:ext cx="6344920" cy="600132"/>
          </a:xfrm>
          <a:prstGeom prst="rect">
            <a:avLst/>
          </a:prstGeom>
        </p:spPr>
        <p:txBody>
          <a:bodyPr wrap="square" lIns="91407" tIns="45704" rIns="91407" bIns="45704">
            <a:spAutoFit/>
          </a:bodyPr>
          <a:lstStyle/>
          <a:p>
            <a:pPr>
              <a:spcBef>
                <a:spcPct val="0"/>
              </a:spcBef>
              <a:buFont typeface="Arial" panose="020B0604020202020204" pitchFamily="34" charset="0"/>
              <a:buNone/>
            </a:pPr>
            <a:r>
              <a:rPr lang="zh-CN" altLang="en-US" sz="3300" b="1" dirty="0" smtClean="0">
                <a:solidFill>
                  <a:schemeClr val="bg1"/>
                </a:solidFill>
                <a:latin typeface="黑体" panose="02010609060101010101" pitchFamily="49" charset="-122"/>
                <a:ea typeface="黑体" panose="02010609060101010101" pitchFamily="49" charset="-122"/>
                <a:cs typeface="Arial" panose="020B0604020202020204" pitchFamily="34" charset="0"/>
              </a:rPr>
              <a:t>维新运动的兴起和夭折</a:t>
            </a:r>
            <a:endParaRPr lang="zh-CN" altLang="en-US" sz="33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29" name="文本框 28"/>
          <p:cNvSpPr txBox="1"/>
          <p:nvPr/>
        </p:nvSpPr>
        <p:spPr>
          <a:xfrm>
            <a:off x="1118235" y="3014345"/>
            <a:ext cx="2327275" cy="706755"/>
          </a:xfrm>
          <a:prstGeom prst="rect">
            <a:avLst/>
          </a:prstGeom>
          <a:solidFill>
            <a:schemeClr val="bg1"/>
          </a:solidFill>
        </p:spPr>
        <p:txBody>
          <a:bodyPr wrap="square" rtlCol="0">
            <a:spAutoFit/>
          </a:bodyPr>
          <a:lstStyle/>
          <a:p>
            <a:r>
              <a:rPr lang="en-US" altLang="zh-CN" sz="4000" dirty="0">
                <a:solidFill>
                  <a:srgbClr val="044875"/>
                </a:solidFill>
                <a:latin typeface="微软雅黑" panose="020B0503020204020204" pitchFamily="34" charset="-122"/>
                <a:ea typeface="微软雅黑" panose="020B0503020204020204" pitchFamily="34" charset="-122"/>
              </a:rPr>
              <a:t>  </a:t>
            </a:r>
            <a:r>
              <a:rPr lang="zh-CN" altLang="en-US" sz="3500" dirty="0" smtClean="0">
                <a:solidFill>
                  <a:srgbClr val="044875"/>
                </a:solidFill>
                <a:latin typeface="黑体" panose="02010609060101010101" pitchFamily="49" charset="-122"/>
                <a:ea typeface="黑体" panose="02010609060101010101" pitchFamily="49" charset="-122"/>
              </a:rPr>
              <a:t>第三节</a:t>
            </a:r>
            <a:endParaRPr lang="zh-CN" altLang="en-US" sz="3500" dirty="0">
              <a:solidFill>
                <a:srgbClr val="044875"/>
              </a:solidFill>
              <a:latin typeface="黑体" panose="02010609060101010101" pitchFamily="49" charset="-122"/>
              <a:ea typeface="黑体" panose="02010609060101010101" pitchFamily="49" charset="-122"/>
            </a:endParaRPr>
          </a:p>
        </p:txBody>
      </p:sp>
      <p:sp>
        <p:nvSpPr>
          <p:cNvPr id="36" name="文本框 35"/>
          <p:cNvSpPr txBox="1"/>
          <p:nvPr/>
        </p:nvSpPr>
        <p:spPr>
          <a:xfrm>
            <a:off x="4390516" y="1019100"/>
            <a:ext cx="3016716" cy="707886"/>
          </a:xfrm>
          <a:prstGeom prst="rect">
            <a:avLst/>
          </a:prstGeom>
          <a:noFill/>
        </p:spPr>
        <p:txBody>
          <a:bodyPr wrap="square" rtlCol="0">
            <a:spAutoFit/>
          </a:bodyPr>
          <a:lstStyle/>
          <a:p>
            <a:pPr algn="ctr"/>
            <a:r>
              <a:rPr lang="zh-CN" altLang="en-US" sz="4000" dirty="0" smtClean="0">
                <a:solidFill>
                  <a:srgbClr val="044875"/>
                </a:solidFill>
                <a:latin typeface="黑体" panose="02010609060101010101" pitchFamily="49" charset="-122"/>
                <a:ea typeface="黑体" panose="02010609060101010101" pitchFamily="49" charset="-122"/>
              </a:rPr>
              <a:t>第 二 章</a:t>
            </a:r>
            <a:endParaRPr lang="zh-CN" altLang="en-US" sz="4000" dirty="0">
              <a:solidFill>
                <a:srgbClr val="04487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811962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0249" y="1678214"/>
            <a:ext cx="595099" cy="48429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一、戊戌维新运动的开展</a:t>
            </a:r>
          </a:p>
        </p:txBody>
      </p:sp>
      <p:grpSp>
        <p:nvGrpSpPr>
          <p:cNvPr id="27" name="组合 2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25" name="直接连接符 24"/>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28" name="直接连接符 27"/>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93233" name="文本框 393232"/>
          <p:cNvSpPr txBox="1"/>
          <p:nvPr/>
        </p:nvSpPr>
        <p:spPr>
          <a:xfrm>
            <a:off x="1018419" y="5378148"/>
            <a:ext cx="5081210" cy="880562"/>
          </a:xfrm>
          <a:prstGeom prst="rect">
            <a:avLst/>
          </a:prstGeom>
          <a:solidFill>
            <a:srgbClr val="FFFFCC"/>
          </a:solidFill>
          <a:ln w="9525">
            <a:noFill/>
          </a:ln>
        </p:spPr>
        <p:txBody>
          <a:bodyPr wrap="square" anchor="t">
            <a:spAutoFit/>
          </a:bodyPr>
          <a:lstStyle/>
          <a:p>
            <a:pPr>
              <a:lnSpc>
                <a:spcPct val="120000"/>
              </a:lnSpc>
            </a:pPr>
            <a:r>
              <a:rPr lang="zh-CN" altLang="en-US" sz="2286" b="1" dirty="0">
                <a:solidFill>
                  <a:srgbClr val="002060"/>
                </a:solidFill>
                <a:latin typeface="宋体" panose="02010600030101010101" pitchFamily="2" charset="-122"/>
                <a:cs typeface="微软雅黑" panose="020B0503020204020204" pitchFamily="34" charset="-122"/>
              </a:rPr>
              <a:t>（</a:t>
            </a:r>
            <a:r>
              <a:rPr lang="en-US" altLang="zh-CN" sz="2286" b="1" dirty="0">
                <a:solidFill>
                  <a:srgbClr val="002060"/>
                </a:solidFill>
                <a:latin typeface="宋体" panose="02010600030101010101" pitchFamily="2" charset="-122"/>
                <a:cs typeface="微软雅黑" panose="020B0503020204020204" pitchFamily="34" charset="-122"/>
              </a:rPr>
              <a:t>1</a:t>
            </a:r>
            <a:r>
              <a:rPr lang="zh-CN" altLang="en-US" sz="2286" b="1" dirty="0">
                <a:solidFill>
                  <a:srgbClr val="002060"/>
                </a:solidFill>
                <a:latin typeface="宋体" panose="02010600030101010101" pitchFamily="2" charset="-122"/>
                <a:cs typeface="微软雅黑" panose="020B0503020204020204" pitchFamily="34" charset="-122"/>
              </a:rPr>
              <a:t>） 历史背景：洋务运动和甲午战争的失败，民族危机加深</a:t>
            </a:r>
          </a:p>
        </p:txBody>
      </p:sp>
      <p:sp>
        <p:nvSpPr>
          <p:cNvPr id="436230" name="矩形 436229"/>
          <p:cNvSpPr/>
          <p:nvPr/>
        </p:nvSpPr>
        <p:spPr>
          <a:xfrm>
            <a:off x="7199691" y="2872619"/>
            <a:ext cx="4746171" cy="880562"/>
          </a:xfrm>
          <a:prstGeom prst="rect">
            <a:avLst/>
          </a:prstGeom>
          <a:solidFill>
            <a:srgbClr val="FFFFCC"/>
          </a:solidFill>
          <a:ln w="9525">
            <a:noFill/>
          </a:ln>
        </p:spPr>
        <p:txBody>
          <a:bodyPr wrap="square" anchor="t">
            <a:spAutoFit/>
          </a:bodyPr>
          <a:lstStyle/>
          <a:p>
            <a:pPr>
              <a:lnSpc>
                <a:spcPct val="120000"/>
              </a:lnSpc>
            </a:pPr>
            <a:r>
              <a:rPr lang="zh-CN" altLang="en-US" sz="2286" b="1" dirty="0">
                <a:solidFill>
                  <a:srgbClr val="002060"/>
                </a:solidFill>
                <a:latin typeface="宋体" panose="02010600030101010101" pitchFamily="2" charset="-122"/>
                <a:cs typeface="微软雅黑" panose="020B0503020204020204" pitchFamily="34" charset="-122"/>
              </a:rPr>
              <a:t>（</a:t>
            </a:r>
            <a:r>
              <a:rPr lang="en-US" altLang="zh-CN" sz="2286" b="1" dirty="0">
                <a:solidFill>
                  <a:srgbClr val="002060"/>
                </a:solidFill>
                <a:latin typeface="宋体" panose="02010600030101010101" pitchFamily="2" charset="-122"/>
                <a:cs typeface="微软雅黑" panose="020B0503020204020204" pitchFamily="34" charset="-122"/>
              </a:rPr>
              <a:t>2</a:t>
            </a:r>
            <a:r>
              <a:rPr lang="zh-CN" altLang="en-US" sz="2286" b="1" dirty="0">
                <a:solidFill>
                  <a:srgbClr val="002060"/>
                </a:solidFill>
                <a:latin typeface="宋体" panose="02010600030101010101" pitchFamily="2" charset="-122"/>
                <a:cs typeface="微软雅黑" panose="020B0503020204020204" pitchFamily="34" charset="-122"/>
              </a:rPr>
              <a:t>）经济条件</a:t>
            </a:r>
            <a:r>
              <a:rPr lang="en-US" altLang="zh-CN" sz="2286" b="1" dirty="0">
                <a:solidFill>
                  <a:srgbClr val="002060"/>
                </a:solidFill>
                <a:latin typeface="宋体" panose="02010600030101010101" pitchFamily="2" charset="-122"/>
                <a:cs typeface="微软雅黑" panose="020B0503020204020204" pitchFamily="34" charset="-122"/>
              </a:rPr>
              <a:t>:</a:t>
            </a:r>
            <a:r>
              <a:rPr lang="zh-CN" altLang="en-US" sz="2286" b="1" dirty="0">
                <a:solidFill>
                  <a:srgbClr val="002060"/>
                </a:solidFill>
                <a:latin typeface="宋体" panose="02010600030101010101" pitchFamily="2" charset="-122"/>
                <a:cs typeface="微软雅黑" panose="020B0503020204020204" pitchFamily="34" charset="-122"/>
              </a:rPr>
              <a:t>民族资本主义的初步发展</a:t>
            </a:r>
          </a:p>
        </p:txBody>
      </p:sp>
      <p:sp>
        <p:nvSpPr>
          <p:cNvPr id="437250" name="文本框 437249"/>
          <p:cNvSpPr txBox="1"/>
          <p:nvPr/>
        </p:nvSpPr>
        <p:spPr>
          <a:xfrm>
            <a:off x="7081157" y="5843210"/>
            <a:ext cx="4489752" cy="880562"/>
          </a:xfrm>
          <a:prstGeom prst="rect">
            <a:avLst/>
          </a:prstGeom>
          <a:solidFill>
            <a:srgbClr val="FFFFCC"/>
          </a:solidFill>
          <a:ln w="9525">
            <a:noFill/>
          </a:ln>
        </p:spPr>
        <p:txBody>
          <a:bodyPr wrap="square" anchor="t">
            <a:spAutoFit/>
          </a:bodyPr>
          <a:lstStyle/>
          <a:p>
            <a:pPr>
              <a:lnSpc>
                <a:spcPct val="120000"/>
              </a:lnSpc>
            </a:pPr>
            <a:r>
              <a:rPr lang="zh-CN" altLang="en-US" sz="2286" b="1" dirty="0">
                <a:solidFill>
                  <a:srgbClr val="002060"/>
                </a:solidFill>
                <a:latin typeface="宋体" panose="02010600030101010101" pitchFamily="2" charset="-122"/>
                <a:cs typeface="微软雅黑" panose="020B0503020204020204" pitchFamily="34" charset="-122"/>
              </a:rPr>
              <a:t>（</a:t>
            </a:r>
            <a:r>
              <a:rPr lang="en-US" altLang="zh-CN" sz="2286" b="1" dirty="0">
                <a:solidFill>
                  <a:srgbClr val="002060"/>
                </a:solidFill>
                <a:latin typeface="宋体" panose="02010600030101010101" pitchFamily="2" charset="-122"/>
                <a:cs typeface="微软雅黑" panose="020B0503020204020204" pitchFamily="34" charset="-122"/>
              </a:rPr>
              <a:t>3</a:t>
            </a:r>
            <a:r>
              <a:rPr lang="zh-CN" altLang="en-US" sz="2286" b="1" dirty="0">
                <a:solidFill>
                  <a:srgbClr val="002060"/>
                </a:solidFill>
                <a:latin typeface="宋体" panose="02010600030101010101" pitchFamily="2" charset="-122"/>
                <a:cs typeface="微软雅黑" panose="020B0503020204020204" pitchFamily="34" charset="-122"/>
              </a:rPr>
              <a:t>）思想基础：西学的传播，日本明治维新的成功</a:t>
            </a:r>
          </a:p>
        </p:txBody>
      </p:sp>
      <p:pic>
        <p:nvPicPr>
          <p:cNvPr id="53252" name="图片 53251" descr="2b时局图"/>
          <p:cNvPicPr>
            <a:picLocks noChangeAspect="1"/>
          </p:cNvPicPr>
          <p:nvPr/>
        </p:nvPicPr>
        <p:blipFill>
          <a:blip r:embed="rId3"/>
          <a:stretch>
            <a:fillRect/>
          </a:stretch>
        </p:blipFill>
        <p:spPr>
          <a:xfrm>
            <a:off x="4179510" y="2406348"/>
            <a:ext cx="2076752" cy="2610152"/>
          </a:xfrm>
          <a:prstGeom prst="rect">
            <a:avLst/>
          </a:prstGeom>
          <a:noFill/>
          <a:ln w="9525" cap="flat" cmpd="sng">
            <a:solidFill>
              <a:schemeClr val="tx1"/>
            </a:solidFill>
            <a:prstDash val="sysDot"/>
            <a:miter/>
            <a:headEnd type="none" w="med" len="med"/>
            <a:tailEnd type="none" w="med" len="med"/>
          </a:ln>
          <a:effectLst>
            <a:outerShdw dist="107763" dir="8100000" algn="ctr" rotWithShape="0">
              <a:srgbClr val="808080">
                <a:alpha val="50000"/>
              </a:srgbClr>
            </a:outerShdw>
          </a:effectLst>
        </p:spPr>
      </p:pic>
      <p:grpSp>
        <p:nvGrpSpPr>
          <p:cNvPr id="16" name="组合 15"/>
          <p:cNvGrpSpPr/>
          <p:nvPr/>
        </p:nvGrpSpPr>
        <p:grpSpPr>
          <a:xfrm>
            <a:off x="1049262" y="2716591"/>
            <a:ext cx="2760738" cy="2321681"/>
            <a:chOff x="1735" y="4492"/>
            <a:chExt cx="4565" cy="3839"/>
          </a:xfrm>
        </p:grpSpPr>
        <p:pic>
          <p:nvPicPr>
            <p:cNvPr id="2" name="图片 1" descr="马关条约签订情形"/>
            <p:cNvPicPr>
              <a:picLocks noChangeAspect="1"/>
            </p:cNvPicPr>
            <p:nvPr/>
          </p:nvPicPr>
          <p:blipFill>
            <a:blip r:embed="rId4"/>
            <a:stretch>
              <a:fillRect/>
            </a:stretch>
          </p:blipFill>
          <p:spPr>
            <a:xfrm>
              <a:off x="1735" y="4528"/>
              <a:ext cx="3841" cy="3767"/>
            </a:xfrm>
            <a:prstGeom prst="rect">
              <a:avLst/>
            </a:prstGeom>
          </p:spPr>
        </p:pic>
        <p:sp>
          <p:nvSpPr>
            <p:cNvPr id="4" name="文本框 3"/>
            <p:cNvSpPr txBox="1"/>
            <p:nvPr/>
          </p:nvSpPr>
          <p:spPr>
            <a:xfrm>
              <a:off x="5558" y="4492"/>
              <a:ext cx="742" cy="3839"/>
            </a:xfrm>
            <a:prstGeom prst="rect">
              <a:avLst/>
            </a:prstGeom>
            <a:noFill/>
          </p:spPr>
          <p:txBody>
            <a:bodyPr vert="eaVert" wrap="square" rtlCol="0">
              <a:spAutoFit/>
            </a:bodyPr>
            <a:lstStyle/>
            <a:p>
              <a:r>
                <a:rPr lang="zh-CN" altLang="en-US" sz="1714"/>
                <a:t>《马关条约》签订情形</a:t>
              </a:r>
            </a:p>
          </p:txBody>
        </p:sp>
      </p:grpSp>
      <p:grpSp>
        <p:nvGrpSpPr>
          <p:cNvPr id="18" name="组合 17"/>
          <p:cNvGrpSpPr/>
          <p:nvPr/>
        </p:nvGrpSpPr>
        <p:grpSpPr>
          <a:xfrm>
            <a:off x="7904240" y="3975705"/>
            <a:ext cx="3288091" cy="1838476"/>
            <a:chOff x="13070" y="6574"/>
            <a:chExt cx="5437" cy="3040"/>
          </a:xfrm>
        </p:grpSpPr>
        <p:pic>
          <p:nvPicPr>
            <p:cNvPr id="44037" name="图片 437256" descr="盛世危言"/>
            <p:cNvPicPr>
              <a:picLocks noChangeAspect="1"/>
            </p:cNvPicPr>
            <p:nvPr/>
          </p:nvPicPr>
          <p:blipFill>
            <a:blip r:embed="rId5"/>
            <a:stretch>
              <a:fillRect/>
            </a:stretch>
          </p:blipFill>
          <p:spPr>
            <a:xfrm>
              <a:off x="13956" y="6574"/>
              <a:ext cx="4551" cy="3040"/>
            </a:xfrm>
            <a:prstGeom prst="rect">
              <a:avLst/>
            </a:prstGeom>
            <a:noFill/>
            <a:ln w="9525">
              <a:noFill/>
            </a:ln>
          </p:spPr>
        </p:pic>
        <p:sp>
          <p:nvSpPr>
            <p:cNvPr id="5" name="文本框 4"/>
            <p:cNvSpPr txBox="1"/>
            <p:nvPr/>
          </p:nvSpPr>
          <p:spPr>
            <a:xfrm>
              <a:off x="13070" y="6803"/>
              <a:ext cx="742" cy="2680"/>
            </a:xfrm>
            <a:prstGeom prst="rect">
              <a:avLst/>
            </a:prstGeom>
            <a:noFill/>
          </p:spPr>
          <p:txBody>
            <a:bodyPr vert="eaVert" wrap="square" rtlCol="0">
              <a:spAutoFit/>
            </a:bodyPr>
            <a:lstStyle/>
            <a:p>
              <a:r>
                <a:rPr lang="zh-CN" altLang="en-US" sz="1714" dirty="0">
                  <a:latin typeface="微软雅黑" panose="020B0503020204020204" pitchFamily="34" charset="-122"/>
                  <a:ea typeface="微软雅黑" panose="020B0503020204020204" pitchFamily="34" charset="-122"/>
                </a:rPr>
                <a:t>《盛世危言》</a:t>
              </a:r>
            </a:p>
          </p:txBody>
        </p:sp>
      </p:grpSp>
      <p:grpSp>
        <p:nvGrpSpPr>
          <p:cNvPr id="17" name="组合 16"/>
          <p:cNvGrpSpPr/>
          <p:nvPr/>
        </p:nvGrpSpPr>
        <p:grpSpPr>
          <a:xfrm>
            <a:off x="7795380" y="1168400"/>
            <a:ext cx="3587447" cy="1704219"/>
            <a:chOff x="12890" y="1932"/>
            <a:chExt cx="5932" cy="2818"/>
          </a:xfrm>
        </p:grpSpPr>
        <p:pic>
          <p:nvPicPr>
            <p:cNvPr id="43014" name="图片 436228" descr="图片1"/>
            <p:cNvPicPr>
              <a:picLocks noChangeAspect="1"/>
            </p:cNvPicPr>
            <p:nvPr/>
          </p:nvPicPr>
          <p:blipFill>
            <a:blip r:embed="rId6">
              <a:lum contrast="12000"/>
            </a:blip>
            <a:stretch>
              <a:fillRect/>
            </a:stretch>
          </p:blipFill>
          <p:spPr>
            <a:xfrm>
              <a:off x="13632" y="1932"/>
              <a:ext cx="5190" cy="2818"/>
            </a:xfrm>
            <a:prstGeom prst="rect">
              <a:avLst/>
            </a:prstGeom>
            <a:noFill/>
            <a:ln w="9525">
              <a:noFill/>
            </a:ln>
          </p:spPr>
        </p:pic>
        <p:sp>
          <p:nvSpPr>
            <p:cNvPr id="6" name="文本框 5"/>
            <p:cNvSpPr txBox="1"/>
            <p:nvPr/>
          </p:nvSpPr>
          <p:spPr>
            <a:xfrm>
              <a:off x="12890" y="2031"/>
              <a:ext cx="742" cy="2516"/>
            </a:xfrm>
            <a:prstGeom prst="rect">
              <a:avLst/>
            </a:prstGeom>
            <a:noFill/>
          </p:spPr>
          <p:txBody>
            <a:bodyPr vert="eaVert" wrap="square" rtlCol="0">
              <a:spAutoFit/>
            </a:bodyPr>
            <a:lstStyle/>
            <a:p>
              <a:r>
                <a:rPr lang="zh-CN" altLang="en-US" sz="1714"/>
                <a:t>阜丰面粉公司</a:t>
              </a:r>
            </a:p>
          </p:txBody>
        </p:sp>
      </p:grpSp>
      <p:sp>
        <p:nvSpPr>
          <p:cNvPr id="33"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4" name="组合 33"/>
          <p:cNvGrpSpPr/>
          <p:nvPr/>
        </p:nvGrpSpPr>
        <p:grpSpPr>
          <a:xfrm>
            <a:off x="1043224" y="709575"/>
            <a:ext cx="4600336" cy="675670"/>
            <a:chOff x="7343608" y="3819822"/>
            <a:chExt cx="10536060" cy="1066800"/>
          </a:xfrm>
          <a:solidFill>
            <a:srgbClr val="C00000"/>
          </a:solidFill>
        </p:grpSpPr>
        <p:sp>
          <p:nvSpPr>
            <p:cNvPr id="35"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6"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（一）维新运动兴起的条件</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4103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53252"/>
                                        </p:tgtEl>
                                        <p:attrNameLst>
                                          <p:attrName>style.visibility</p:attrName>
                                        </p:attrNameLst>
                                      </p:cBhvr>
                                      <p:to>
                                        <p:strVal val="visible"/>
                                      </p:to>
                                    </p:set>
                                    <p:animEffect transition="in" filter="blinds(horizontal)">
                                      <p:cBhvr>
                                        <p:cTn id="10" dur="500"/>
                                        <p:tgtEl>
                                          <p:spTgt spid="53252"/>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393233"/>
                                        </p:tgtEl>
                                        <p:attrNameLst>
                                          <p:attrName>style.visibility</p:attrName>
                                        </p:attrNameLst>
                                      </p:cBhvr>
                                      <p:to>
                                        <p:strVal val="visible"/>
                                      </p:to>
                                    </p:set>
                                    <p:animEffect transition="in" filter="blinds(vertical)">
                                      <p:cBhvr>
                                        <p:cTn id="13" dur="500"/>
                                        <p:tgtEl>
                                          <p:spTgt spid="39323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47" presetClass="entr" presetSubtype="0" fill="hold" grpId="0" nodeType="withEffect">
                                  <p:stCondLst>
                                    <p:cond delay="0"/>
                                  </p:stCondLst>
                                  <p:childTnLst>
                                    <p:set>
                                      <p:cBhvr>
                                        <p:cTn id="20" dur="1" fill="hold">
                                          <p:stCondLst>
                                            <p:cond delay="0"/>
                                          </p:stCondLst>
                                        </p:cTn>
                                        <p:tgtEl>
                                          <p:spTgt spid="436230"/>
                                        </p:tgtEl>
                                        <p:attrNameLst>
                                          <p:attrName>style.visibility</p:attrName>
                                        </p:attrNameLst>
                                      </p:cBhvr>
                                      <p:to>
                                        <p:strVal val="visible"/>
                                      </p:to>
                                    </p:set>
                                    <p:animEffect transition="in" filter="fade">
                                      <p:cBhvr>
                                        <p:cTn id="21" dur="1000"/>
                                        <p:tgtEl>
                                          <p:spTgt spid="436230"/>
                                        </p:tgtEl>
                                      </p:cBhvr>
                                    </p:animEffect>
                                    <p:anim calcmode="lin" valueType="num">
                                      <p:cBhvr>
                                        <p:cTn id="22" dur="1000" fill="hold"/>
                                        <p:tgtEl>
                                          <p:spTgt spid="436230"/>
                                        </p:tgtEl>
                                        <p:attrNameLst>
                                          <p:attrName>ppt_x</p:attrName>
                                        </p:attrNameLst>
                                      </p:cBhvr>
                                      <p:tavLst>
                                        <p:tav tm="0">
                                          <p:val>
                                            <p:strVal val="#ppt_x"/>
                                          </p:val>
                                        </p:tav>
                                        <p:tav tm="100000">
                                          <p:val>
                                            <p:strVal val="#ppt_x"/>
                                          </p:val>
                                        </p:tav>
                                      </p:tavLst>
                                    </p:anim>
                                    <p:anim calcmode="lin" valueType="num">
                                      <p:cBhvr>
                                        <p:cTn id="23" dur="1000" fill="hold"/>
                                        <p:tgtEl>
                                          <p:spTgt spid="4362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47" presetClass="entr" presetSubtype="0" fill="hold" grpId="0" nodeType="withEffect">
                                  <p:stCondLst>
                                    <p:cond delay="0"/>
                                  </p:stCondLst>
                                  <p:childTnLst>
                                    <p:set>
                                      <p:cBhvr>
                                        <p:cTn id="30" dur="1" fill="hold">
                                          <p:stCondLst>
                                            <p:cond delay="0"/>
                                          </p:stCondLst>
                                        </p:cTn>
                                        <p:tgtEl>
                                          <p:spTgt spid="437250"/>
                                        </p:tgtEl>
                                        <p:attrNameLst>
                                          <p:attrName>style.visibility</p:attrName>
                                        </p:attrNameLst>
                                      </p:cBhvr>
                                      <p:to>
                                        <p:strVal val="visible"/>
                                      </p:to>
                                    </p:set>
                                    <p:animEffect transition="in" filter="fade">
                                      <p:cBhvr>
                                        <p:cTn id="31" dur="1000"/>
                                        <p:tgtEl>
                                          <p:spTgt spid="437250"/>
                                        </p:tgtEl>
                                      </p:cBhvr>
                                    </p:animEffect>
                                    <p:anim calcmode="lin" valueType="num">
                                      <p:cBhvr>
                                        <p:cTn id="32" dur="1000" fill="hold"/>
                                        <p:tgtEl>
                                          <p:spTgt spid="437250"/>
                                        </p:tgtEl>
                                        <p:attrNameLst>
                                          <p:attrName>ppt_x</p:attrName>
                                        </p:attrNameLst>
                                      </p:cBhvr>
                                      <p:tavLst>
                                        <p:tav tm="0">
                                          <p:val>
                                            <p:strVal val="#ppt_x"/>
                                          </p:val>
                                        </p:tav>
                                        <p:tav tm="100000">
                                          <p:val>
                                            <p:strVal val="#ppt_x"/>
                                          </p:val>
                                        </p:tav>
                                      </p:tavLst>
                                    </p:anim>
                                    <p:anim calcmode="lin" valueType="num">
                                      <p:cBhvr>
                                        <p:cTn id="33" dur="1000" fill="hold"/>
                                        <p:tgtEl>
                                          <p:spTgt spid="437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33" grpId="0" bldLvl="0" animBg="1"/>
      <p:bldP spid="436230" grpId="0" bldLvl="0" animBg="1"/>
      <p:bldP spid="43725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0249" y="1678214"/>
            <a:ext cx="595099" cy="48429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一、戊戌维新运动的开展</a:t>
            </a:r>
          </a:p>
        </p:txBody>
      </p:sp>
      <p:grpSp>
        <p:nvGrpSpPr>
          <p:cNvPr id="27" name="组合 2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25" name="直接连接符 24"/>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28" name="直接连接符 27"/>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0" name="文本框 9"/>
          <p:cNvSpPr txBox="1"/>
          <p:nvPr/>
        </p:nvSpPr>
        <p:spPr>
          <a:xfrm>
            <a:off x="1346805" y="2196495"/>
            <a:ext cx="3499757" cy="444096"/>
          </a:xfrm>
          <a:prstGeom prst="rect">
            <a:avLst/>
          </a:prstGeom>
          <a:noFill/>
          <a:ln w="9525">
            <a:noFill/>
          </a:ln>
        </p:spPr>
        <p:txBody>
          <a:bodyPr wrap="square">
            <a:spAutoFit/>
          </a:bodyPr>
          <a:lstStyle/>
          <a:p>
            <a:pPr>
              <a:spcBef>
                <a:spcPct val="50000"/>
              </a:spcBef>
            </a:pPr>
            <a:r>
              <a:rPr lang="en-US" altLang="zh-CN" sz="2286" b="1" dirty="0">
                <a:latin typeface="+mn-ea"/>
                <a:ea typeface="+mn-ea"/>
                <a:cs typeface="微软雅黑" panose="020B0503020204020204" pitchFamily="34" charset="-122"/>
              </a:rPr>
              <a:t>1.</a:t>
            </a:r>
            <a:r>
              <a:rPr lang="zh-CN" altLang="en-US" sz="2286" b="1" dirty="0">
                <a:latin typeface="+mn-ea"/>
                <a:ea typeface="+mn-ea"/>
                <a:cs typeface="微软雅黑" panose="020B0503020204020204" pitchFamily="34" charset="-122"/>
              </a:rPr>
              <a:t>康、梁的维新思想</a:t>
            </a:r>
          </a:p>
        </p:txBody>
      </p:sp>
      <p:pic>
        <p:nvPicPr>
          <p:cNvPr id="195590" name="图片 195589" descr="3c梁启超"/>
          <p:cNvPicPr>
            <a:picLocks noChangeAspect="1"/>
          </p:cNvPicPr>
          <p:nvPr/>
        </p:nvPicPr>
        <p:blipFill>
          <a:blip r:embed="rId3"/>
          <a:stretch>
            <a:fillRect/>
          </a:stretch>
        </p:blipFill>
        <p:spPr>
          <a:xfrm>
            <a:off x="8033657" y="655563"/>
            <a:ext cx="1718129" cy="2165652"/>
          </a:xfrm>
          <a:prstGeom prst="rect">
            <a:avLst/>
          </a:prstGeom>
          <a:noFill/>
          <a:ln w="9525" cap="flat" cmpd="sng">
            <a:solidFill>
              <a:schemeClr val="tx1"/>
            </a:solidFill>
            <a:prstDash val="solid"/>
            <a:miter/>
            <a:headEnd type="none" w="med" len="med"/>
            <a:tailEnd type="none" w="med" len="med"/>
          </a:ln>
        </p:spPr>
      </p:pic>
      <p:pic>
        <p:nvPicPr>
          <p:cNvPr id="2" name="图片 1" descr="康有为"/>
          <p:cNvPicPr>
            <a:picLocks noChangeAspect="1"/>
          </p:cNvPicPr>
          <p:nvPr/>
        </p:nvPicPr>
        <p:blipFill>
          <a:blip r:embed="rId4"/>
          <a:stretch>
            <a:fillRect/>
          </a:stretch>
        </p:blipFill>
        <p:spPr>
          <a:xfrm>
            <a:off x="1049262" y="3055258"/>
            <a:ext cx="1918305" cy="2524881"/>
          </a:xfrm>
          <a:prstGeom prst="rect">
            <a:avLst/>
          </a:prstGeom>
        </p:spPr>
      </p:pic>
      <p:sp>
        <p:nvSpPr>
          <p:cNvPr id="32" name="任意多边形 151"/>
          <p:cNvSpPr>
            <a:spLocks noChangeArrowheads="1"/>
          </p:cNvSpPr>
          <p:nvPr/>
        </p:nvSpPr>
        <p:spPr bwMode="auto">
          <a:xfrm>
            <a:off x="7209367" y="3670905"/>
            <a:ext cx="4564743" cy="3113314"/>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ctr">
              <a:lnSpc>
                <a:spcPct val="120000"/>
              </a:lnSpc>
            </a:pPr>
            <a:r>
              <a:rPr lang="zh-CN" altLang="en-US" sz="1905" b="1" dirty="0">
                <a:solidFill>
                  <a:srgbClr val="002060"/>
                </a:solidFill>
                <a:latin typeface="宋体" panose="02010600030101010101" pitchFamily="2" charset="-122"/>
                <a:sym typeface="+mn-ea"/>
              </a:rPr>
              <a:t>康梁维新思想的具体内容</a:t>
            </a:r>
            <a:endParaRPr sz="1714" dirty="0">
              <a:solidFill>
                <a:schemeClr val="tx2"/>
              </a:solidFill>
              <a:latin typeface="宋体" panose="02010600030101010101" pitchFamily="2" charset="-122"/>
              <a:sym typeface="+mn-ea"/>
            </a:endParaRPr>
          </a:p>
          <a:p>
            <a:pPr algn="l">
              <a:lnSpc>
                <a:spcPct val="120000"/>
              </a:lnSpc>
            </a:pPr>
            <a:r>
              <a:rPr sz="1714" dirty="0">
                <a:solidFill>
                  <a:schemeClr val="tx2"/>
                </a:solidFill>
                <a:latin typeface="宋体" panose="02010600030101010101" pitchFamily="2" charset="-122"/>
                <a:sym typeface="+mn-ea"/>
              </a:rPr>
              <a:t>（1）主张在中国设立议院，召开国会，变封建专制为资本主义的君主立宪制</a:t>
            </a:r>
            <a:r>
              <a:rPr lang="zh-CN" altLang="en-US" sz="1714" dirty="0">
                <a:solidFill>
                  <a:schemeClr val="tx2"/>
                </a:solidFill>
                <a:latin typeface="宋体" panose="02010600030101010101" pitchFamily="2" charset="-122"/>
                <a:sym typeface="+mn-ea"/>
              </a:rPr>
              <a:t>；</a:t>
            </a:r>
            <a:endParaRPr sz="1714" dirty="0">
              <a:solidFill>
                <a:schemeClr val="tx2"/>
              </a:solidFill>
              <a:latin typeface="宋体" panose="02010600030101010101" pitchFamily="2" charset="-122"/>
              <a:sym typeface="+mn-ea"/>
            </a:endParaRPr>
          </a:p>
          <a:p>
            <a:pPr algn="l">
              <a:lnSpc>
                <a:spcPct val="120000"/>
              </a:lnSpc>
            </a:pPr>
            <a:r>
              <a:rPr sz="1714" dirty="0">
                <a:solidFill>
                  <a:schemeClr val="tx2"/>
                </a:solidFill>
                <a:latin typeface="宋体" panose="02010600030101010101" pitchFamily="2" charset="-122"/>
                <a:sym typeface="+mn-ea"/>
              </a:rPr>
              <a:t>（2）主张鼓励发展工商业，发展资本主义</a:t>
            </a:r>
            <a:r>
              <a:rPr lang="zh-CN" altLang="en-US" sz="1714" dirty="0">
                <a:solidFill>
                  <a:schemeClr val="tx2"/>
                </a:solidFill>
                <a:latin typeface="宋体" panose="02010600030101010101" pitchFamily="2" charset="-122"/>
                <a:sym typeface="+mn-ea"/>
              </a:rPr>
              <a:t>；</a:t>
            </a:r>
            <a:endParaRPr sz="1714" dirty="0">
              <a:solidFill>
                <a:schemeClr val="tx2"/>
              </a:solidFill>
              <a:latin typeface="宋体" panose="02010600030101010101" pitchFamily="2" charset="-122"/>
              <a:sym typeface="+mn-ea"/>
            </a:endParaRPr>
          </a:p>
          <a:p>
            <a:pPr algn="l">
              <a:lnSpc>
                <a:spcPct val="120000"/>
              </a:lnSpc>
            </a:pPr>
            <a:r>
              <a:rPr sz="1714" dirty="0">
                <a:solidFill>
                  <a:schemeClr val="tx2"/>
                </a:solidFill>
                <a:latin typeface="宋体" panose="02010600030101010101" pitchFamily="2" charset="-122"/>
                <a:sym typeface="+mn-ea"/>
              </a:rPr>
              <a:t>（3）主张兴办新式学校，学习西方的自然科学知识</a:t>
            </a:r>
            <a:r>
              <a:rPr lang="zh-CN" altLang="en-US" sz="1714" dirty="0">
                <a:solidFill>
                  <a:schemeClr val="tx2"/>
                </a:solidFill>
                <a:latin typeface="宋体" panose="02010600030101010101" pitchFamily="2" charset="-122"/>
                <a:sym typeface="+mn-ea"/>
              </a:rPr>
              <a:t>；</a:t>
            </a:r>
            <a:endParaRPr sz="1714" dirty="0">
              <a:solidFill>
                <a:schemeClr val="tx2"/>
              </a:solidFill>
              <a:latin typeface="宋体" panose="02010600030101010101" pitchFamily="2" charset="-122"/>
              <a:sym typeface="+mn-ea"/>
            </a:endParaRPr>
          </a:p>
          <a:p>
            <a:pPr algn="l">
              <a:lnSpc>
                <a:spcPct val="120000"/>
              </a:lnSpc>
            </a:pPr>
            <a:r>
              <a:rPr sz="1714" dirty="0">
                <a:solidFill>
                  <a:schemeClr val="tx2"/>
                </a:solidFill>
                <a:latin typeface="宋体" panose="02010600030101010101" pitchFamily="2" charset="-122"/>
                <a:sym typeface="+mn-ea"/>
              </a:rPr>
              <a:t>（4）废除科举制，改变官制</a:t>
            </a:r>
            <a:r>
              <a:rPr lang="zh-CN" altLang="en-US" sz="1714" dirty="0">
                <a:solidFill>
                  <a:schemeClr val="tx2"/>
                </a:solidFill>
                <a:latin typeface="宋体" panose="02010600030101010101" pitchFamily="2" charset="-122"/>
                <a:sym typeface="+mn-ea"/>
              </a:rPr>
              <a:t>；</a:t>
            </a:r>
            <a:endParaRPr sz="1714" dirty="0">
              <a:solidFill>
                <a:schemeClr val="tx2"/>
              </a:solidFill>
              <a:latin typeface="宋体" panose="02010600030101010101" pitchFamily="2" charset="-122"/>
              <a:sym typeface="+mn-ea"/>
            </a:endParaRPr>
          </a:p>
          <a:p>
            <a:pPr algn="l">
              <a:lnSpc>
                <a:spcPct val="120000"/>
              </a:lnSpc>
            </a:pPr>
            <a:r>
              <a:rPr sz="1714" dirty="0">
                <a:solidFill>
                  <a:schemeClr val="tx2"/>
                </a:solidFill>
                <a:latin typeface="宋体" panose="02010600030101010101" pitchFamily="2" charset="-122"/>
                <a:sym typeface="+mn-ea"/>
              </a:rPr>
              <a:t>（5）依靠清政府，通过变法改革的方式实现上述思想主张。</a:t>
            </a:r>
          </a:p>
        </p:txBody>
      </p:sp>
      <p:pic>
        <p:nvPicPr>
          <p:cNvPr id="57347" name="图片 57346" descr="《新学伪经考》"/>
          <p:cNvPicPr>
            <a:picLocks noChangeAspect="1"/>
          </p:cNvPicPr>
          <p:nvPr/>
        </p:nvPicPr>
        <p:blipFill>
          <a:blip r:embed="rId5"/>
          <a:stretch>
            <a:fillRect/>
          </a:stretch>
        </p:blipFill>
        <p:spPr>
          <a:xfrm>
            <a:off x="3156253" y="3055862"/>
            <a:ext cx="1690310" cy="2524276"/>
          </a:xfrm>
          <a:prstGeom prst="rect">
            <a:avLst/>
          </a:prstGeom>
          <a:noFill/>
          <a:ln w="9525">
            <a:noFill/>
          </a:ln>
        </p:spPr>
      </p:pic>
      <p:pic>
        <p:nvPicPr>
          <p:cNvPr id="95237" name="图片 95236" descr="《孔子改制考》"/>
          <p:cNvPicPr>
            <a:picLocks noChangeAspect="1"/>
          </p:cNvPicPr>
          <p:nvPr/>
        </p:nvPicPr>
        <p:blipFill>
          <a:blip r:embed="rId6"/>
          <a:stretch>
            <a:fillRect/>
          </a:stretch>
        </p:blipFill>
        <p:spPr>
          <a:xfrm>
            <a:off x="4846562" y="3055863"/>
            <a:ext cx="1664305" cy="2523671"/>
          </a:xfrm>
          <a:prstGeom prst="rect">
            <a:avLst/>
          </a:prstGeom>
          <a:noFill/>
          <a:ln w="9525">
            <a:noFill/>
          </a:ln>
        </p:spPr>
      </p:pic>
      <p:grpSp>
        <p:nvGrpSpPr>
          <p:cNvPr id="57" name="组合 56"/>
          <p:cNvGrpSpPr/>
          <p:nvPr/>
        </p:nvGrpSpPr>
        <p:grpSpPr>
          <a:xfrm>
            <a:off x="1482271" y="5816601"/>
            <a:ext cx="1673981" cy="547043"/>
            <a:chOff x="2496894" y="4008183"/>
            <a:chExt cx="1556176" cy="800555"/>
          </a:xfrm>
        </p:grpSpPr>
        <p:grpSp>
          <p:nvGrpSpPr>
            <p:cNvPr id="58" name="组合 57"/>
            <p:cNvGrpSpPr/>
            <p:nvPr/>
          </p:nvGrpSpPr>
          <p:grpSpPr>
            <a:xfrm>
              <a:off x="2496894" y="4268381"/>
              <a:ext cx="153895" cy="316672"/>
              <a:chOff x="5300663" y="2555875"/>
              <a:chExt cx="165100" cy="339726"/>
            </a:xfrm>
          </p:grpSpPr>
          <p:sp>
            <p:nvSpPr>
              <p:cNvPr id="60" name="Oval 19"/>
              <p:cNvSpPr>
                <a:spLocks noChangeArrowheads="1"/>
              </p:cNvSpPr>
              <p:nvPr/>
            </p:nvSpPr>
            <p:spPr bwMode="auto">
              <a:xfrm>
                <a:off x="5353051" y="2555875"/>
                <a:ext cx="63500" cy="60325"/>
              </a:xfrm>
              <a:prstGeom prst="ellipse">
                <a:avLst/>
              </a:prstGeom>
              <a:solidFill>
                <a:srgbClr val="C00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sp>
            <p:nvSpPr>
              <p:cNvPr id="67" name="Freeform 20"/>
              <p:cNvSpPr>
                <a:spLocks noEditPoints="1"/>
              </p:cNvSpPr>
              <p:nvPr/>
            </p:nvSpPr>
            <p:spPr bwMode="auto">
              <a:xfrm>
                <a:off x="5300663" y="2566988"/>
                <a:ext cx="165100" cy="328613"/>
              </a:xfrm>
              <a:custGeom>
                <a:avLst/>
                <a:gdLst>
                  <a:gd name="T0" fmla="*/ 38 w 44"/>
                  <a:gd name="T1" fmla="*/ 10 h 87"/>
                  <a:gd name="T2" fmla="*/ 37 w 44"/>
                  <a:gd name="T3" fmla="*/ 10 h 87"/>
                  <a:gd name="T4" fmla="*/ 37 w 44"/>
                  <a:gd name="T5" fmla="*/ 2 h 87"/>
                  <a:gd name="T6" fmla="*/ 33 w 44"/>
                  <a:gd name="T7" fmla="*/ 0 h 87"/>
                  <a:gd name="T8" fmla="*/ 31 w 44"/>
                  <a:gd name="T9" fmla="*/ 10 h 87"/>
                  <a:gd name="T10" fmla="*/ 35 w 44"/>
                  <a:gd name="T11" fmla="*/ 12 h 87"/>
                  <a:gd name="T12" fmla="*/ 36 w 44"/>
                  <a:gd name="T13" fmla="*/ 12 h 87"/>
                  <a:gd name="T14" fmla="*/ 36 w 44"/>
                  <a:gd name="T15" fmla="*/ 18 h 87"/>
                  <a:gd name="T16" fmla="*/ 30 w 44"/>
                  <a:gd name="T17" fmla="*/ 14 h 87"/>
                  <a:gd name="T18" fmla="*/ 16 w 44"/>
                  <a:gd name="T19" fmla="*/ 14 h 87"/>
                  <a:gd name="T20" fmla="*/ 12 w 44"/>
                  <a:gd name="T21" fmla="*/ 16 h 87"/>
                  <a:gd name="T22" fmla="*/ 0 w 44"/>
                  <a:gd name="T23" fmla="*/ 47 h 87"/>
                  <a:gd name="T24" fmla="*/ 7 w 44"/>
                  <a:gd name="T25" fmla="*/ 49 h 87"/>
                  <a:gd name="T26" fmla="*/ 12 w 44"/>
                  <a:gd name="T27" fmla="*/ 45 h 87"/>
                  <a:gd name="T28" fmla="*/ 13 w 44"/>
                  <a:gd name="T29" fmla="*/ 83 h 87"/>
                  <a:gd name="T30" fmla="*/ 21 w 44"/>
                  <a:gd name="T31" fmla="*/ 83 h 87"/>
                  <a:gd name="T32" fmla="*/ 24 w 44"/>
                  <a:gd name="T33" fmla="*/ 49 h 87"/>
                  <a:gd name="T34" fmla="*/ 28 w 44"/>
                  <a:gd name="T35" fmla="*/ 87 h 87"/>
                  <a:gd name="T36" fmla="*/ 32 w 44"/>
                  <a:gd name="T37" fmla="*/ 47 h 87"/>
                  <a:gd name="T38" fmla="*/ 33 w 44"/>
                  <a:gd name="T39" fmla="*/ 25 h 87"/>
                  <a:gd name="T40" fmla="*/ 41 w 44"/>
                  <a:gd name="T41" fmla="*/ 30 h 87"/>
                  <a:gd name="T42" fmla="*/ 42 w 44"/>
                  <a:gd name="T43" fmla="*/ 13 h 87"/>
                  <a:gd name="T44" fmla="*/ 35 w 44"/>
                  <a:gd name="T45" fmla="*/ 1 h 87"/>
                  <a:gd name="T46" fmla="*/ 35 w 44"/>
                  <a:gd name="T47" fmla="*/ 1 h 87"/>
                  <a:gd name="T48" fmla="*/ 34 w 44"/>
                  <a:gd name="T49" fmla="*/ 0 h 87"/>
                  <a:gd name="T50" fmla="*/ 34 w 44"/>
                  <a:gd name="T51" fmla="*/ 1 h 87"/>
                  <a:gd name="T52" fmla="*/ 34 w 44"/>
                  <a:gd name="T53" fmla="*/ 0 h 87"/>
                  <a:gd name="T54" fmla="*/ 34 w 44"/>
                  <a:gd name="T55" fmla="*/ 1 h 87"/>
                  <a:gd name="T56" fmla="*/ 34 w 44"/>
                  <a:gd name="T57" fmla="*/ 1 h 87"/>
                  <a:gd name="T58" fmla="*/ 36 w 44"/>
                  <a:gd name="T59" fmla="*/ 10 h 87"/>
                  <a:gd name="T60" fmla="*/ 33 w 44"/>
                  <a:gd name="T61" fmla="*/ 11 h 87"/>
                  <a:gd name="T62" fmla="*/ 33 w 44"/>
                  <a:gd name="T63" fmla="*/ 10 h 87"/>
                  <a:gd name="T64" fmla="*/ 35 w 44"/>
                  <a:gd name="T65" fmla="*/ 9 h 87"/>
                  <a:gd name="T66" fmla="*/ 36 w 44"/>
                  <a:gd name="T67" fmla="*/ 7 h 87"/>
                  <a:gd name="T68" fmla="*/ 33 w 44"/>
                  <a:gd name="T69" fmla="*/ 8 h 87"/>
                  <a:gd name="T70" fmla="*/ 32 w 44"/>
                  <a:gd name="T71" fmla="*/ 3 h 87"/>
                  <a:gd name="T72" fmla="*/ 35 w 44"/>
                  <a:gd name="T73" fmla="*/ 1 h 87"/>
                  <a:gd name="T74" fmla="*/ 36 w 44"/>
                  <a:gd name="T7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87">
                    <a:moveTo>
                      <a:pt x="42" y="13"/>
                    </a:moveTo>
                    <a:cubicBezTo>
                      <a:pt x="42" y="11"/>
                      <a:pt x="40" y="10"/>
                      <a:pt x="38" y="10"/>
                    </a:cubicBezTo>
                    <a:cubicBezTo>
                      <a:pt x="38" y="10"/>
                      <a:pt x="38" y="10"/>
                      <a:pt x="38" y="10"/>
                    </a:cubicBezTo>
                    <a:cubicBezTo>
                      <a:pt x="37" y="10"/>
                      <a:pt x="37" y="10"/>
                      <a:pt x="37" y="10"/>
                    </a:cubicBezTo>
                    <a:cubicBezTo>
                      <a:pt x="37" y="10"/>
                      <a:pt x="37" y="10"/>
                      <a:pt x="37" y="10"/>
                    </a:cubicBezTo>
                    <a:cubicBezTo>
                      <a:pt x="37" y="2"/>
                      <a:pt x="37" y="2"/>
                      <a:pt x="37" y="2"/>
                    </a:cubicBezTo>
                    <a:cubicBezTo>
                      <a:pt x="37" y="1"/>
                      <a:pt x="37" y="0"/>
                      <a:pt x="35" y="0"/>
                    </a:cubicBezTo>
                    <a:cubicBezTo>
                      <a:pt x="33" y="0"/>
                      <a:pt x="33" y="0"/>
                      <a:pt x="33" y="0"/>
                    </a:cubicBezTo>
                    <a:cubicBezTo>
                      <a:pt x="32" y="0"/>
                      <a:pt x="31" y="1"/>
                      <a:pt x="31" y="2"/>
                    </a:cubicBezTo>
                    <a:cubicBezTo>
                      <a:pt x="31" y="10"/>
                      <a:pt x="31" y="10"/>
                      <a:pt x="31" y="10"/>
                    </a:cubicBezTo>
                    <a:cubicBezTo>
                      <a:pt x="31" y="11"/>
                      <a:pt x="32" y="12"/>
                      <a:pt x="33" y="12"/>
                    </a:cubicBezTo>
                    <a:cubicBezTo>
                      <a:pt x="35" y="12"/>
                      <a:pt x="35" y="12"/>
                      <a:pt x="35" y="12"/>
                    </a:cubicBezTo>
                    <a:cubicBezTo>
                      <a:pt x="35" y="12"/>
                      <a:pt x="35" y="12"/>
                      <a:pt x="36" y="12"/>
                    </a:cubicBezTo>
                    <a:cubicBezTo>
                      <a:pt x="36" y="12"/>
                      <a:pt x="36" y="12"/>
                      <a:pt x="36" y="12"/>
                    </a:cubicBezTo>
                    <a:cubicBezTo>
                      <a:pt x="35" y="12"/>
                      <a:pt x="35" y="13"/>
                      <a:pt x="35" y="14"/>
                    </a:cubicBezTo>
                    <a:cubicBezTo>
                      <a:pt x="36" y="18"/>
                      <a:pt x="36" y="18"/>
                      <a:pt x="36" y="18"/>
                    </a:cubicBezTo>
                    <a:cubicBezTo>
                      <a:pt x="33" y="15"/>
                      <a:pt x="33" y="15"/>
                      <a:pt x="33" y="15"/>
                    </a:cubicBezTo>
                    <a:cubicBezTo>
                      <a:pt x="32" y="15"/>
                      <a:pt x="31" y="14"/>
                      <a:pt x="30" y="14"/>
                    </a:cubicBezTo>
                    <a:cubicBezTo>
                      <a:pt x="30" y="14"/>
                      <a:pt x="30" y="14"/>
                      <a:pt x="29" y="14"/>
                    </a:cubicBezTo>
                    <a:cubicBezTo>
                      <a:pt x="16" y="14"/>
                      <a:pt x="16" y="14"/>
                      <a:pt x="16" y="14"/>
                    </a:cubicBezTo>
                    <a:cubicBezTo>
                      <a:pt x="15" y="14"/>
                      <a:pt x="15" y="14"/>
                      <a:pt x="15" y="14"/>
                    </a:cubicBezTo>
                    <a:cubicBezTo>
                      <a:pt x="13" y="15"/>
                      <a:pt x="13" y="15"/>
                      <a:pt x="12" y="16"/>
                    </a:cubicBezTo>
                    <a:cubicBezTo>
                      <a:pt x="12" y="17"/>
                      <a:pt x="11" y="17"/>
                      <a:pt x="11" y="18"/>
                    </a:cubicBezTo>
                    <a:cubicBezTo>
                      <a:pt x="0" y="47"/>
                      <a:pt x="0" y="47"/>
                      <a:pt x="0" y="47"/>
                    </a:cubicBezTo>
                    <a:cubicBezTo>
                      <a:pt x="0" y="48"/>
                      <a:pt x="0" y="50"/>
                      <a:pt x="2" y="51"/>
                    </a:cubicBezTo>
                    <a:cubicBezTo>
                      <a:pt x="4" y="52"/>
                      <a:pt x="6" y="51"/>
                      <a:pt x="7" y="49"/>
                    </a:cubicBezTo>
                    <a:cubicBezTo>
                      <a:pt x="12" y="36"/>
                      <a:pt x="12" y="36"/>
                      <a:pt x="12" y="36"/>
                    </a:cubicBezTo>
                    <a:cubicBezTo>
                      <a:pt x="12" y="45"/>
                      <a:pt x="12" y="45"/>
                      <a:pt x="12" y="45"/>
                    </a:cubicBezTo>
                    <a:cubicBezTo>
                      <a:pt x="12" y="46"/>
                      <a:pt x="12" y="47"/>
                      <a:pt x="13" y="47"/>
                    </a:cubicBezTo>
                    <a:cubicBezTo>
                      <a:pt x="13" y="83"/>
                      <a:pt x="13" y="83"/>
                      <a:pt x="13" y="83"/>
                    </a:cubicBezTo>
                    <a:cubicBezTo>
                      <a:pt x="13" y="85"/>
                      <a:pt x="15" y="87"/>
                      <a:pt x="17" y="87"/>
                    </a:cubicBezTo>
                    <a:cubicBezTo>
                      <a:pt x="19" y="87"/>
                      <a:pt x="21" y="85"/>
                      <a:pt x="21" y="83"/>
                    </a:cubicBezTo>
                    <a:cubicBezTo>
                      <a:pt x="21" y="49"/>
                      <a:pt x="21" y="49"/>
                      <a:pt x="21" y="49"/>
                    </a:cubicBezTo>
                    <a:cubicBezTo>
                      <a:pt x="24" y="49"/>
                      <a:pt x="24" y="49"/>
                      <a:pt x="24" y="49"/>
                    </a:cubicBezTo>
                    <a:cubicBezTo>
                      <a:pt x="24" y="83"/>
                      <a:pt x="24" y="83"/>
                      <a:pt x="24" y="83"/>
                    </a:cubicBezTo>
                    <a:cubicBezTo>
                      <a:pt x="24" y="85"/>
                      <a:pt x="26" y="87"/>
                      <a:pt x="28" y="87"/>
                    </a:cubicBezTo>
                    <a:cubicBezTo>
                      <a:pt x="30" y="87"/>
                      <a:pt x="32" y="85"/>
                      <a:pt x="32" y="83"/>
                    </a:cubicBezTo>
                    <a:cubicBezTo>
                      <a:pt x="32" y="47"/>
                      <a:pt x="32" y="47"/>
                      <a:pt x="32" y="47"/>
                    </a:cubicBezTo>
                    <a:cubicBezTo>
                      <a:pt x="32" y="47"/>
                      <a:pt x="33" y="46"/>
                      <a:pt x="33" y="45"/>
                    </a:cubicBezTo>
                    <a:cubicBezTo>
                      <a:pt x="33" y="25"/>
                      <a:pt x="33" y="25"/>
                      <a:pt x="33" y="25"/>
                    </a:cubicBezTo>
                    <a:cubicBezTo>
                      <a:pt x="38" y="29"/>
                      <a:pt x="38" y="29"/>
                      <a:pt x="38" y="29"/>
                    </a:cubicBezTo>
                    <a:cubicBezTo>
                      <a:pt x="39" y="30"/>
                      <a:pt x="40" y="30"/>
                      <a:pt x="41" y="30"/>
                    </a:cubicBezTo>
                    <a:cubicBezTo>
                      <a:pt x="43" y="30"/>
                      <a:pt x="44" y="28"/>
                      <a:pt x="44" y="26"/>
                    </a:cubicBezTo>
                    <a:lnTo>
                      <a:pt x="42" y="13"/>
                    </a:lnTo>
                    <a:close/>
                    <a:moveTo>
                      <a:pt x="35" y="0"/>
                    </a:moveTo>
                    <a:cubicBezTo>
                      <a:pt x="35" y="0"/>
                      <a:pt x="35" y="1"/>
                      <a:pt x="35" y="1"/>
                    </a:cubicBezTo>
                    <a:cubicBezTo>
                      <a:pt x="35" y="1"/>
                      <a:pt x="35" y="1"/>
                      <a:pt x="35" y="1"/>
                    </a:cubicBezTo>
                    <a:cubicBezTo>
                      <a:pt x="35" y="1"/>
                      <a:pt x="35" y="1"/>
                      <a:pt x="35" y="1"/>
                    </a:cubicBezTo>
                    <a:cubicBezTo>
                      <a:pt x="35" y="1"/>
                      <a:pt x="35" y="0"/>
                      <a:pt x="35"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6" y="10"/>
                    </a:moveTo>
                    <a:cubicBezTo>
                      <a:pt x="36" y="11"/>
                      <a:pt x="35" y="11"/>
                      <a:pt x="35" y="11"/>
                    </a:cubicBezTo>
                    <a:cubicBezTo>
                      <a:pt x="33" y="11"/>
                      <a:pt x="33" y="11"/>
                      <a:pt x="33" y="11"/>
                    </a:cubicBezTo>
                    <a:cubicBezTo>
                      <a:pt x="33" y="11"/>
                      <a:pt x="33" y="11"/>
                      <a:pt x="33" y="10"/>
                    </a:cubicBezTo>
                    <a:cubicBezTo>
                      <a:pt x="33" y="10"/>
                      <a:pt x="33" y="10"/>
                      <a:pt x="33" y="10"/>
                    </a:cubicBezTo>
                    <a:cubicBezTo>
                      <a:pt x="33" y="10"/>
                      <a:pt x="33" y="9"/>
                      <a:pt x="33" y="9"/>
                    </a:cubicBezTo>
                    <a:cubicBezTo>
                      <a:pt x="35" y="9"/>
                      <a:pt x="35" y="9"/>
                      <a:pt x="35" y="9"/>
                    </a:cubicBezTo>
                    <a:cubicBezTo>
                      <a:pt x="35" y="9"/>
                      <a:pt x="36" y="10"/>
                      <a:pt x="36" y="10"/>
                    </a:cubicBezTo>
                    <a:close/>
                    <a:moveTo>
                      <a:pt x="36" y="7"/>
                    </a:moveTo>
                    <a:cubicBezTo>
                      <a:pt x="36" y="8"/>
                      <a:pt x="36" y="8"/>
                      <a:pt x="35" y="8"/>
                    </a:cubicBezTo>
                    <a:cubicBezTo>
                      <a:pt x="33" y="8"/>
                      <a:pt x="33" y="8"/>
                      <a:pt x="33" y="8"/>
                    </a:cubicBezTo>
                    <a:cubicBezTo>
                      <a:pt x="33" y="8"/>
                      <a:pt x="32" y="8"/>
                      <a:pt x="32" y="7"/>
                    </a:cubicBezTo>
                    <a:cubicBezTo>
                      <a:pt x="32" y="3"/>
                      <a:pt x="32" y="3"/>
                      <a:pt x="32" y="3"/>
                    </a:cubicBezTo>
                    <a:cubicBezTo>
                      <a:pt x="32" y="2"/>
                      <a:pt x="33" y="1"/>
                      <a:pt x="33" y="1"/>
                    </a:cubicBezTo>
                    <a:cubicBezTo>
                      <a:pt x="35" y="1"/>
                      <a:pt x="35" y="1"/>
                      <a:pt x="35" y="1"/>
                    </a:cubicBezTo>
                    <a:cubicBezTo>
                      <a:pt x="36" y="1"/>
                      <a:pt x="36" y="2"/>
                      <a:pt x="36" y="3"/>
                    </a:cubicBezTo>
                    <a:lnTo>
                      <a:pt x="36" y="7"/>
                    </a:ln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grpSp>
        <p:sp>
          <p:nvSpPr>
            <p:cNvPr id="68" name="文本框 30"/>
            <p:cNvSpPr txBox="1"/>
            <p:nvPr/>
          </p:nvSpPr>
          <p:spPr>
            <a:xfrm>
              <a:off x="2776506" y="4268249"/>
              <a:ext cx="1276564" cy="540489"/>
            </a:xfrm>
            <a:prstGeom prst="rect">
              <a:avLst/>
            </a:prstGeom>
            <a:noFill/>
          </p:spPr>
          <p:txBody>
            <a:bodyPr wrap="square" rtlCol="0">
              <a:spAutoFit/>
            </a:bodyPr>
            <a:lstStyle/>
            <a:p>
              <a:pPr algn="ctr"/>
              <a:endParaRPr lang="zh-CN" altLang="en-US" b="1" dirty="0" smtClean="0">
                <a:solidFill>
                  <a:schemeClr val="tx2"/>
                </a:solidFill>
                <a:latin typeface="微软雅黑" panose="020B0503020204020204" pitchFamily="34" charset="-122"/>
                <a:ea typeface="微软雅黑" panose="020B0503020204020204" pitchFamily="34" charset="-122"/>
              </a:endParaRPr>
            </a:p>
          </p:txBody>
        </p:sp>
        <p:sp>
          <p:nvSpPr>
            <p:cNvPr id="69" name="任意多边形 151"/>
            <p:cNvSpPr>
              <a:spLocks noChangeArrowheads="1"/>
            </p:cNvSpPr>
            <p:nvPr/>
          </p:nvSpPr>
          <p:spPr bwMode="auto">
            <a:xfrm>
              <a:off x="2578413" y="4008183"/>
              <a:ext cx="935505" cy="628366"/>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r>
                <a:rPr lang="zh-CN" altLang="en-US" b="1" dirty="0" smtClean="0">
                  <a:solidFill>
                    <a:srgbClr val="002060"/>
                  </a:solidFill>
                  <a:latin typeface="宋体" panose="02010600030101010101" pitchFamily="2" charset="-122"/>
                  <a:sym typeface="+mn-ea"/>
                </a:rPr>
                <a:t>康有为</a:t>
              </a:r>
            </a:p>
          </p:txBody>
        </p:sp>
      </p:grpSp>
      <p:sp>
        <p:nvSpPr>
          <p:cNvPr id="4" name="任意多边形 151"/>
          <p:cNvSpPr>
            <a:spLocks noChangeArrowheads="1"/>
          </p:cNvSpPr>
          <p:nvPr/>
        </p:nvSpPr>
        <p:spPr bwMode="auto">
          <a:xfrm>
            <a:off x="8389862" y="3040138"/>
            <a:ext cx="1006324" cy="429381"/>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r>
              <a:rPr lang="zh-CN" altLang="en-US" b="1" dirty="0" smtClean="0">
                <a:solidFill>
                  <a:srgbClr val="002060"/>
                </a:solidFill>
                <a:latin typeface="宋体" panose="02010600030101010101" pitchFamily="2" charset="-122"/>
                <a:sym typeface="+mn-ea"/>
              </a:rPr>
              <a:t>梁启超</a:t>
            </a:r>
          </a:p>
        </p:txBody>
      </p:sp>
      <p:pic>
        <p:nvPicPr>
          <p:cNvPr id="5" name="图片 4" descr="变法通议2"/>
          <p:cNvPicPr>
            <a:picLocks noChangeAspect="1"/>
          </p:cNvPicPr>
          <p:nvPr/>
        </p:nvPicPr>
        <p:blipFill>
          <a:blip r:embed="rId7"/>
          <a:stretch>
            <a:fillRect/>
          </a:stretch>
        </p:blipFill>
        <p:spPr>
          <a:xfrm>
            <a:off x="9861248" y="522515"/>
            <a:ext cx="1912862" cy="2207986"/>
          </a:xfrm>
          <a:prstGeom prst="rect">
            <a:avLst/>
          </a:prstGeom>
        </p:spPr>
      </p:pic>
      <p:sp>
        <p:nvSpPr>
          <p:cNvPr id="34"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5" name="组合 34"/>
          <p:cNvGrpSpPr/>
          <p:nvPr/>
        </p:nvGrpSpPr>
        <p:grpSpPr>
          <a:xfrm>
            <a:off x="829128" y="792516"/>
            <a:ext cx="4600336" cy="675670"/>
            <a:chOff x="7343608" y="3819822"/>
            <a:chExt cx="10536060" cy="1066800"/>
          </a:xfrm>
          <a:solidFill>
            <a:srgbClr val="C00000"/>
          </a:solidFill>
        </p:grpSpPr>
        <p:sp>
          <p:nvSpPr>
            <p:cNvPr id="36"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7"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（二）维新派及其活动</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34411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anim calcmode="lin" valueType="num">
                                      <p:cBhvr>
                                        <p:cTn id="17" dur="1000" fill="hold"/>
                                        <p:tgtEl>
                                          <p:spTgt spid="57"/>
                                        </p:tgtEl>
                                        <p:attrNameLst>
                                          <p:attrName>ppt_x</p:attrName>
                                        </p:attrNameLst>
                                      </p:cBhvr>
                                      <p:tavLst>
                                        <p:tav tm="0">
                                          <p:val>
                                            <p:strVal val="#ppt_x"/>
                                          </p:val>
                                        </p:tav>
                                        <p:tav tm="100000">
                                          <p:val>
                                            <p:strVal val="#ppt_x"/>
                                          </p:val>
                                        </p:tav>
                                      </p:tavLst>
                                    </p:anim>
                                    <p:anim calcmode="lin" valueType="num">
                                      <p:cBhvr>
                                        <p:cTn id="18" dur="1000" fill="hold"/>
                                        <p:tgtEl>
                                          <p:spTgt spid="57"/>
                                        </p:tgtEl>
                                        <p:attrNameLst>
                                          <p:attrName>ppt_y</p:attrName>
                                        </p:attrNameLst>
                                      </p:cBhvr>
                                      <p:tavLst>
                                        <p:tav tm="0">
                                          <p:val>
                                            <p:strVal val="#ppt_y+.1"/>
                                          </p:val>
                                        </p:tav>
                                        <p:tav tm="100000">
                                          <p:val>
                                            <p:strVal val="#ppt_y"/>
                                          </p:val>
                                        </p:tav>
                                      </p:tavLst>
                                    </p:anim>
                                  </p:childTnLst>
                                </p:cTn>
                              </p:par>
                              <p:par>
                                <p:cTn id="19" presetID="3" presetClass="entr" presetSubtype="10" fill="hold" nodeType="withEffect">
                                  <p:stCondLst>
                                    <p:cond delay="0"/>
                                  </p:stCondLst>
                                  <p:childTnLst>
                                    <p:set>
                                      <p:cBhvr>
                                        <p:cTn id="20" dur="1" fill="hold">
                                          <p:stCondLst>
                                            <p:cond delay="0"/>
                                          </p:stCondLst>
                                        </p:cTn>
                                        <p:tgtEl>
                                          <p:spTgt spid="57347"/>
                                        </p:tgtEl>
                                        <p:attrNameLst>
                                          <p:attrName>style.visibility</p:attrName>
                                        </p:attrNameLst>
                                      </p:cBhvr>
                                      <p:to>
                                        <p:strVal val="visible"/>
                                      </p:to>
                                    </p:set>
                                    <p:animEffect transition="in" filter="blinds(horizontal)">
                                      <p:cBhvr>
                                        <p:cTn id="21" dur="500"/>
                                        <p:tgtEl>
                                          <p:spTgt spid="57347"/>
                                        </p:tgtEl>
                                      </p:cBhvr>
                                    </p:animEffect>
                                  </p:childTnLst>
                                </p:cTn>
                              </p:par>
                              <p:par>
                                <p:cTn id="22" presetID="3" presetClass="entr" presetSubtype="10" fill="hold" nodeType="withEffect">
                                  <p:stCondLst>
                                    <p:cond delay="0"/>
                                  </p:stCondLst>
                                  <p:childTnLst>
                                    <p:set>
                                      <p:cBhvr>
                                        <p:cTn id="23" dur="1" fill="hold">
                                          <p:stCondLst>
                                            <p:cond delay="0"/>
                                          </p:stCondLst>
                                        </p:cTn>
                                        <p:tgtEl>
                                          <p:spTgt spid="95237"/>
                                        </p:tgtEl>
                                        <p:attrNameLst>
                                          <p:attrName>style.visibility</p:attrName>
                                        </p:attrNameLst>
                                      </p:cBhvr>
                                      <p:to>
                                        <p:strVal val="visible"/>
                                      </p:to>
                                    </p:set>
                                    <p:animEffect transition="in" filter="blinds(horizontal)">
                                      <p:cBhvr>
                                        <p:cTn id="24" dur="500"/>
                                        <p:tgtEl>
                                          <p:spTgt spid="95237"/>
                                        </p:tgtEl>
                                      </p:cBhvr>
                                    </p:animEffect>
                                  </p:childTnLst>
                                </p:cTn>
                              </p:par>
                            </p:childTnLst>
                          </p:cTn>
                        </p:par>
                      </p:childTnLst>
                    </p:cTn>
                  </p:par>
                  <p:par>
                    <p:cTn id="25" fill="hold">
                      <p:stCondLst>
                        <p:cond delay="indefinite"/>
                      </p:stCondLst>
                      <p:childTnLst>
                        <p:par>
                          <p:cTn id="26" fill="hold">
                            <p:stCondLst>
                              <p:cond delay="0"/>
                            </p:stCondLst>
                            <p:childTnLst>
                              <p:par>
                                <p:cTn id="27" presetID="24" presetClass="entr" presetSubtype="0" fill="hold" nodeType="clickEffect">
                                  <p:stCondLst>
                                    <p:cond delay="0"/>
                                  </p:stCondLst>
                                  <p:childTnLst>
                                    <p:set>
                                      <p:cBhvr>
                                        <p:cTn id="28" dur="1" fill="hold">
                                          <p:stCondLst>
                                            <p:cond delay="0"/>
                                          </p:stCondLst>
                                        </p:cTn>
                                        <p:tgtEl>
                                          <p:spTgt spid="195590"/>
                                        </p:tgtEl>
                                        <p:attrNameLst>
                                          <p:attrName>style.visibility</p:attrName>
                                        </p:attrNameLst>
                                      </p:cBhvr>
                                      <p:to>
                                        <p:strVal val="visible"/>
                                      </p:to>
                                    </p:set>
                                    <p:anim calcmode="lin" valueType="num">
                                      <p:cBhvr>
                                        <p:cTn id="29" dur="1" fill="hold"/>
                                        <p:tgtEl>
                                          <p:spTgt spid="195590"/>
                                        </p:tgtEl>
                                      </p:cBhvr>
                                    </p:anim>
                                  </p:childTnLst>
                                </p:cTn>
                              </p:par>
                              <p:par>
                                <p:cTn id="30" presetID="3"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bldLvl="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0249" y="1678214"/>
            <a:ext cx="595099" cy="48429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一、戊戌维新运动的开展</a:t>
            </a:r>
          </a:p>
        </p:txBody>
      </p:sp>
      <p:grpSp>
        <p:nvGrpSpPr>
          <p:cNvPr id="27" name="组合 2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25" name="直接连接符 24"/>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28" name="直接连接符 27"/>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5" name="圆角矩形 34"/>
          <p:cNvSpPr/>
          <p:nvPr/>
        </p:nvSpPr>
        <p:spPr>
          <a:xfrm>
            <a:off x="5310415" y="1292583"/>
            <a:ext cx="1522790" cy="669471"/>
          </a:xfrm>
          <a:prstGeom prst="roundRect">
            <a:avLst>
              <a:gd name="adj" fmla="val 10990"/>
            </a:avLst>
          </a:prstGeom>
          <a:solidFill>
            <a:schemeClr val="bg1"/>
          </a:solidFill>
          <a:ln>
            <a:solidFill>
              <a:srgbClr val="002060"/>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90" tIns="50945" rIns="101890" bIns="50945" rtlCol="0" anchor="ctr"/>
          <a:lstStyle/>
          <a:p>
            <a:pPr defTabSz="1192010">
              <a:lnSpc>
                <a:spcPct val="140000"/>
              </a:lnSpc>
            </a:pPr>
            <a:r>
              <a:rPr lang="zh-CN" altLang="en-US" sz="2286" b="1" dirty="0">
                <a:solidFill>
                  <a:srgbClr val="002060"/>
                </a:solidFill>
                <a:latin typeface="宋体" panose="02010600030101010101" pitchFamily="2" charset="-122"/>
                <a:ea typeface="宋体" panose="02010600030101010101" pitchFamily="2" charset="-122"/>
              </a:rPr>
              <a:t>公车上书</a:t>
            </a:r>
          </a:p>
        </p:txBody>
      </p:sp>
      <p:sp>
        <p:nvSpPr>
          <p:cNvPr id="2" name="右箭头 1"/>
          <p:cNvSpPr/>
          <p:nvPr/>
        </p:nvSpPr>
        <p:spPr>
          <a:xfrm>
            <a:off x="7014029" y="1415748"/>
            <a:ext cx="1315962" cy="411238"/>
          </a:xfrm>
          <a:prstGeom prst="rightArrow">
            <a:avLst/>
          </a:prstGeom>
          <a:gradFill>
            <a:gsLst>
              <a:gs pos="0">
                <a:srgbClr val="012D86"/>
              </a:gs>
              <a:gs pos="100000">
                <a:srgbClr val="0E2557"/>
              </a:gs>
            </a:gsLst>
            <a:lin ang="5400000" scaled="0"/>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510815" y="1325033"/>
            <a:ext cx="1522790" cy="662819"/>
          </a:xfrm>
          <a:prstGeom prst="roundRect">
            <a:avLst>
              <a:gd name="adj" fmla="val 10990"/>
            </a:avLst>
          </a:prstGeom>
          <a:solidFill>
            <a:schemeClr val="bg1"/>
          </a:solidFill>
          <a:ln>
            <a:solidFill>
              <a:srgbClr val="002060"/>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90" tIns="50945" rIns="101890" bIns="50945" rtlCol="0" anchor="ctr"/>
          <a:lstStyle/>
          <a:p>
            <a:pPr defTabSz="1192010">
              <a:lnSpc>
                <a:spcPct val="140000"/>
              </a:lnSpc>
            </a:pPr>
            <a:r>
              <a:rPr lang="zh-CN" altLang="en-US" sz="2286" b="1" dirty="0">
                <a:solidFill>
                  <a:srgbClr val="002060"/>
                </a:solidFill>
                <a:latin typeface="宋体" panose="02010600030101010101" pitchFamily="2" charset="-122"/>
                <a:ea typeface="宋体" panose="02010600030101010101" pitchFamily="2" charset="-122"/>
              </a:rPr>
              <a:t>百日维新</a:t>
            </a:r>
          </a:p>
        </p:txBody>
      </p:sp>
      <p:sp>
        <p:nvSpPr>
          <p:cNvPr id="5" name="文本框 4"/>
          <p:cNvSpPr txBox="1"/>
          <p:nvPr/>
        </p:nvSpPr>
        <p:spPr>
          <a:xfrm>
            <a:off x="1346805" y="2196495"/>
            <a:ext cx="3499757" cy="444096"/>
          </a:xfrm>
          <a:prstGeom prst="rect">
            <a:avLst/>
          </a:prstGeom>
          <a:noFill/>
          <a:ln w="9525">
            <a:noFill/>
          </a:ln>
        </p:spPr>
        <p:txBody>
          <a:bodyPr wrap="square">
            <a:spAutoFit/>
          </a:bodyPr>
          <a:lstStyle/>
          <a:p>
            <a:pPr>
              <a:spcBef>
                <a:spcPct val="50000"/>
              </a:spcBef>
            </a:pPr>
            <a:r>
              <a:rPr lang="en-US" altLang="zh-CN" sz="2286" b="1" dirty="0">
                <a:latin typeface="+mn-ea"/>
                <a:ea typeface="+mn-ea"/>
                <a:cs typeface="微软雅黑" panose="020B0503020204020204" pitchFamily="34" charset="-122"/>
              </a:rPr>
              <a:t>2.</a:t>
            </a:r>
            <a:r>
              <a:rPr lang="zh-CN" altLang="en-US" sz="2286" b="1" dirty="0">
                <a:latin typeface="+mn-ea"/>
                <a:ea typeface="+mn-ea"/>
                <a:cs typeface="微软雅黑" panose="020B0503020204020204" pitchFamily="34" charset="-122"/>
              </a:rPr>
              <a:t>维新派的主要活动</a:t>
            </a:r>
          </a:p>
        </p:txBody>
      </p:sp>
      <p:pic>
        <p:nvPicPr>
          <p:cNvPr id="59398" name="图片 59397" descr="u=38037776,1862541611&amp;gp=0">
            <a:hlinkClick r:id="rId3"/>
          </p:cNvPr>
          <p:cNvPicPr>
            <a:picLocks noChangeAspect="1"/>
          </p:cNvPicPr>
          <p:nvPr/>
        </p:nvPicPr>
        <p:blipFill>
          <a:blip r:embed="rId4"/>
          <a:stretch>
            <a:fillRect/>
          </a:stretch>
        </p:blipFill>
        <p:spPr>
          <a:xfrm>
            <a:off x="1049262" y="2974219"/>
            <a:ext cx="1758043" cy="2251529"/>
          </a:xfrm>
          <a:prstGeom prst="rect">
            <a:avLst/>
          </a:prstGeom>
          <a:noFill/>
          <a:ln w="9525">
            <a:noFill/>
          </a:ln>
        </p:spPr>
      </p:pic>
      <p:grpSp>
        <p:nvGrpSpPr>
          <p:cNvPr id="76" name="组合 75"/>
          <p:cNvGrpSpPr/>
          <p:nvPr/>
        </p:nvGrpSpPr>
        <p:grpSpPr>
          <a:xfrm>
            <a:off x="966410" y="5678730"/>
            <a:ext cx="2006600" cy="547117"/>
            <a:chOff x="2496894" y="4008183"/>
            <a:chExt cx="1979295" cy="800330"/>
          </a:xfrm>
        </p:grpSpPr>
        <p:grpSp>
          <p:nvGrpSpPr>
            <p:cNvPr id="77" name="组合 76"/>
            <p:cNvGrpSpPr/>
            <p:nvPr/>
          </p:nvGrpSpPr>
          <p:grpSpPr>
            <a:xfrm>
              <a:off x="2496894" y="4268381"/>
              <a:ext cx="153895" cy="316672"/>
              <a:chOff x="5300663" y="2555875"/>
              <a:chExt cx="165100" cy="339726"/>
            </a:xfrm>
          </p:grpSpPr>
          <p:sp>
            <p:nvSpPr>
              <p:cNvPr id="78" name="Oval 19"/>
              <p:cNvSpPr>
                <a:spLocks noChangeArrowheads="1"/>
              </p:cNvSpPr>
              <p:nvPr/>
            </p:nvSpPr>
            <p:spPr bwMode="auto">
              <a:xfrm>
                <a:off x="5353051" y="2555875"/>
                <a:ext cx="63500" cy="60325"/>
              </a:xfrm>
              <a:prstGeom prst="ellipse">
                <a:avLst/>
              </a:prstGeom>
              <a:solidFill>
                <a:srgbClr val="C00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sp>
            <p:nvSpPr>
              <p:cNvPr id="79" name="Freeform 20"/>
              <p:cNvSpPr>
                <a:spLocks noEditPoints="1"/>
              </p:cNvSpPr>
              <p:nvPr/>
            </p:nvSpPr>
            <p:spPr bwMode="auto">
              <a:xfrm>
                <a:off x="5300663" y="2566988"/>
                <a:ext cx="165100" cy="328613"/>
              </a:xfrm>
              <a:custGeom>
                <a:avLst/>
                <a:gdLst>
                  <a:gd name="T0" fmla="*/ 38 w 44"/>
                  <a:gd name="T1" fmla="*/ 10 h 87"/>
                  <a:gd name="T2" fmla="*/ 37 w 44"/>
                  <a:gd name="T3" fmla="*/ 10 h 87"/>
                  <a:gd name="T4" fmla="*/ 37 w 44"/>
                  <a:gd name="T5" fmla="*/ 2 h 87"/>
                  <a:gd name="T6" fmla="*/ 33 w 44"/>
                  <a:gd name="T7" fmla="*/ 0 h 87"/>
                  <a:gd name="T8" fmla="*/ 31 w 44"/>
                  <a:gd name="T9" fmla="*/ 10 h 87"/>
                  <a:gd name="T10" fmla="*/ 35 w 44"/>
                  <a:gd name="T11" fmla="*/ 12 h 87"/>
                  <a:gd name="T12" fmla="*/ 36 w 44"/>
                  <a:gd name="T13" fmla="*/ 12 h 87"/>
                  <a:gd name="T14" fmla="*/ 36 w 44"/>
                  <a:gd name="T15" fmla="*/ 18 h 87"/>
                  <a:gd name="T16" fmla="*/ 30 w 44"/>
                  <a:gd name="T17" fmla="*/ 14 h 87"/>
                  <a:gd name="T18" fmla="*/ 16 w 44"/>
                  <a:gd name="T19" fmla="*/ 14 h 87"/>
                  <a:gd name="T20" fmla="*/ 12 w 44"/>
                  <a:gd name="T21" fmla="*/ 16 h 87"/>
                  <a:gd name="T22" fmla="*/ 0 w 44"/>
                  <a:gd name="T23" fmla="*/ 47 h 87"/>
                  <a:gd name="T24" fmla="*/ 7 w 44"/>
                  <a:gd name="T25" fmla="*/ 49 h 87"/>
                  <a:gd name="T26" fmla="*/ 12 w 44"/>
                  <a:gd name="T27" fmla="*/ 45 h 87"/>
                  <a:gd name="T28" fmla="*/ 13 w 44"/>
                  <a:gd name="T29" fmla="*/ 83 h 87"/>
                  <a:gd name="T30" fmla="*/ 21 w 44"/>
                  <a:gd name="T31" fmla="*/ 83 h 87"/>
                  <a:gd name="T32" fmla="*/ 24 w 44"/>
                  <a:gd name="T33" fmla="*/ 49 h 87"/>
                  <a:gd name="T34" fmla="*/ 28 w 44"/>
                  <a:gd name="T35" fmla="*/ 87 h 87"/>
                  <a:gd name="T36" fmla="*/ 32 w 44"/>
                  <a:gd name="T37" fmla="*/ 47 h 87"/>
                  <a:gd name="T38" fmla="*/ 33 w 44"/>
                  <a:gd name="T39" fmla="*/ 25 h 87"/>
                  <a:gd name="T40" fmla="*/ 41 w 44"/>
                  <a:gd name="T41" fmla="*/ 30 h 87"/>
                  <a:gd name="T42" fmla="*/ 42 w 44"/>
                  <a:gd name="T43" fmla="*/ 13 h 87"/>
                  <a:gd name="T44" fmla="*/ 35 w 44"/>
                  <a:gd name="T45" fmla="*/ 1 h 87"/>
                  <a:gd name="T46" fmla="*/ 35 w 44"/>
                  <a:gd name="T47" fmla="*/ 1 h 87"/>
                  <a:gd name="T48" fmla="*/ 34 w 44"/>
                  <a:gd name="T49" fmla="*/ 0 h 87"/>
                  <a:gd name="T50" fmla="*/ 34 w 44"/>
                  <a:gd name="T51" fmla="*/ 1 h 87"/>
                  <a:gd name="T52" fmla="*/ 34 w 44"/>
                  <a:gd name="T53" fmla="*/ 0 h 87"/>
                  <a:gd name="T54" fmla="*/ 34 w 44"/>
                  <a:gd name="T55" fmla="*/ 1 h 87"/>
                  <a:gd name="T56" fmla="*/ 34 w 44"/>
                  <a:gd name="T57" fmla="*/ 1 h 87"/>
                  <a:gd name="T58" fmla="*/ 36 w 44"/>
                  <a:gd name="T59" fmla="*/ 10 h 87"/>
                  <a:gd name="T60" fmla="*/ 33 w 44"/>
                  <a:gd name="T61" fmla="*/ 11 h 87"/>
                  <a:gd name="T62" fmla="*/ 33 w 44"/>
                  <a:gd name="T63" fmla="*/ 10 h 87"/>
                  <a:gd name="T64" fmla="*/ 35 w 44"/>
                  <a:gd name="T65" fmla="*/ 9 h 87"/>
                  <a:gd name="T66" fmla="*/ 36 w 44"/>
                  <a:gd name="T67" fmla="*/ 7 h 87"/>
                  <a:gd name="T68" fmla="*/ 33 w 44"/>
                  <a:gd name="T69" fmla="*/ 8 h 87"/>
                  <a:gd name="T70" fmla="*/ 32 w 44"/>
                  <a:gd name="T71" fmla="*/ 3 h 87"/>
                  <a:gd name="T72" fmla="*/ 35 w 44"/>
                  <a:gd name="T73" fmla="*/ 1 h 87"/>
                  <a:gd name="T74" fmla="*/ 36 w 44"/>
                  <a:gd name="T7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87">
                    <a:moveTo>
                      <a:pt x="42" y="13"/>
                    </a:moveTo>
                    <a:cubicBezTo>
                      <a:pt x="42" y="11"/>
                      <a:pt x="40" y="10"/>
                      <a:pt x="38" y="10"/>
                    </a:cubicBezTo>
                    <a:cubicBezTo>
                      <a:pt x="38" y="10"/>
                      <a:pt x="38" y="10"/>
                      <a:pt x="38" y="10"/>
                    </a:cubicBezTo>
                    <a:cubicBezTo>
                      <a:pt x="37" y="10"/>
                      <a:pt x="37" y="10"/>
                      <a:pt x="37" y="10"/>
                    </a:cubicBezTo>
                    <a:cubicBezTo>
                      <a:pt x="37" y="10"/>
                      <a:pt x="37" y="10"/>
                      <a:pt x="37" y="10"/>
                    </a:cubicBezTo>
                    <a:cubicBezTo>
                      <a:pt x="37" y="2"/>
                      <a:pt x="37" y="2"/>
                      <a:pt x="37" y="2"/>
                    </a:cubicBezTo>
                    <a:cubicBezTo>
                      <a:pt x="37" y="1"/>
                      <a:pt x="37" y="0"/>
                      <a:pt x="35" y="0"/>
                    </a:cubicBezTo>
                    <a:cubicBezTo>
                      <a:pt x="33" y="0"/>
                      <a:pt x="33" y="0"/>
                      <a:pt x="33" y="0"/>
                    </a:cubicBezTo>
                    <a:cubicBezTo>
                      <a:pt x="32" y="0"/>
                      <a:pt x="31" y="1"/>
                      <a:pt x="31" y="2"/>
                    </a:cubicBezTo>
                    <a:cubicBezTo>
                      <a:pt x="31" y="10"/>
                      <a:pt x="31" y="10"/>
                      <a:pt x="31" y="10"/>
                    </a:cubicBezTo>
                    <a:cubicBezTo>
                      <a:pt x="31" y="11"/>
                      <a:pt x="32" y="12"/>
                      <a:pt x="33" y="12"/>
                    </a:cubicBezTo>
                    <a:cubicBezTo>
                      <a:pt x="35" y="12"/>
                      <a:pt x="35" y="12"/>
                      <a:pt x="35" y="12"/>
                    </a:cubicBezTo>
                    <a:cubicBezTo>
                      <a:pt x="35" y="12"/>
                      <a:pt x="35" y="12"/>
                      <a:pt x="36" y="12"/>
                    </a:cubicBezTo>
                    <a:cubicBezTo>
                      <a:pt x="36" y="12"/>
                      <a:pt x="36" y="12"/>
                      <a:pt x="36" y="12"/>
                    </a:cubicBezTo>
                    <a:cubicBezTo>
                      <a:pt x="35" y="12"/>
                      <a:pt x="35" y="13"/>
                      <a:pt x="35" y="14"/>
                    </a:cubicBezTo>
                    <a:cubicBezTo>
                      <a:pt x="36" y="18"/>
                      <a:pt x="36" y="18"/>
                      <a:pt x="36" y="18"/>
                    </a:cubicBezTo>
                    <a:cubicBezTo>
                      <a:pt x="33" y="15"/>
                      <a:pt x="33" y="15"/>
                      <a:pt x="33" y="15"/>
                    </a:cubicBezTo>
                    <a:cubicBezTo>
                      <a:pt x="32" y="15"/>
                      <a:pt x="31" y="14"/>
                      <a:pt x="30" y="14"/>
                    </a:cubicBezTo>
                    <a:cubicBezTo>
                      <a:pt x="30" y="14"/>
                      <a:pt x="30" y="14"/>
                      <a:pt x="29" y="14"/>
                    </a:cubicBezTo>
                    <a:cubicBezTo>
                      <a:pt x="16" y="14"/>
                      <a:pt x="16" y="14"/>
                      <a:pt x="16" y="14"/>
                    </a:cubicBezTo>
                    <a:cubicBezTo>
                      <a:pt x="15" y="14"/>
                      <a:pt x="15" y="14"/>
                      <a:pt x="15" y="14"/>
                    </a:cubicBezTo>
                    <a:cubicBezTo>
                      <a:pt x="13" y="15"/>
                      <a:pt x="13" y="15"/>
                      <a:pt x="12" y="16"/>
                    </a:cubicBezTo>
                    <a:cubicBezTo>
                      <a:pt x="12" y="17"/>
                      <a:pt x="11" y="17"/>
                      <a:pt x="11" y="18"/>
                    </a:cubicBezTo>
                    <a:cubicBezTo>
                      <a:pt x="0" y="47"/>
                      <a:pt x="0" y="47"/>
                      <a:pt x="0" y="47"/>
                    </a:cubicBezTo>
                    <a:cubicBezTo>
                      <a:pt x="0" y="48"/>
                      <a:pt x="0" y="50"/>
                      <a:pt x="2" y="51"/>
                    </a:cubicBezTo>
                    <a:cubicBezTo>
                      <a:pt x="4" y="52"/>
                      <a:pt x="6" y="51"/>
                      <a:pt x="7" y="49"/>
                    </a:cubicBezTo>
                    <a:cubicBezTo>
                      <a:pt x="12" y="36"/>
                      <a:pt x="12" y="36"/>
                      <a:pt x="12" y="36"/>
                    </a:cubicBezTo>
                    <a:cubicBezTo>
                      <a:pt x="12" y="45"/>
                      <a:pt x="12" y="45"/>
                      <a:pt x="12" y="45"/>
                    </a:cubicBezTo>
                    <a:cubicBezTo>
                      <a:pt x="12" y="46"/>
                      <a:pt x="12" y="47"/>
                      <a:pt x="13" y="47"/>
                    </a:cubicBezTo>
                    <a:cubicBezTo>
                      <a:pt x="13" y="83"/>
                      <a:pt x="13" y="83"/>
                      <a:pt x="13" y="83"/>
                    </a:cubicBezTo>
                    <a:cubicBezTo>
                      <a:pt x="13" y="85"/>
                      <a:pt x="15" y="87"/>
                      <a:pt x="17" y="87"/>
                    </a:cubicBezTo>
                    <a:cubicBezTo>
                      <a:pt x="19" y="87"/>
                      <a:pt x="21" y="85"/>
                      <a:pt x="21" y="83"/>
                    </a:cubicBezTo>
                    <a:cubicBezTo>
                      <a:pt x="21" y="49"/>
                      <a:pt x="21" y="49"/>
                      <a:pt x="21" y="49"/>
                    </a:cubicBezTo>
                    <a:cubicBezTo>
                      <a:pt x="24" y="49"/>
                      <a:pt x="24" y="49"/>
                      <a:pt x="24" y="49"/>
                    </a:cubicBezTo>
                    <a:cubicBezTo>
                      <a:pt x="24" y="83"/>
                      <a:pt x="24" y="83"/>
                      <a:pt x="24" y="83"/>
                    </a:cubicBezTo>
                    <a:cubicBezTo>
                      <a:pt x="24" y="85"/>
                      <a:pt x="26" y="87"/>
                      <a:pt x="28" y="87"/>
                    </a:cubicBezTo>
                    <a:cubicBezTo>
                      <a:pt x="30" y="87"/>
                      <a:pt x="32" y="85"/>
                      <a:pt x="32" y="83"/>
                    </a:cubicBezTo>
                    <a:cubicBezTo>
                      <a:pt x="32" y="47"/>
                      <a:pt x="32" y="47"/>
                      <a:pt x="32" y="47"/>
                    </a:cubicBezTo>
                    <a:cubicBezTo>
                      <a:pt x="32" y="47"/>
                      <a:pt x="33" y="46"/>
                      <a:pt x="33" y="45"/>
                    </a:cubicBezTo>
                    <a:cubicBezTo>
                      <a:pt x="33" y="25"/>
                      <a:pt x="33" y="25"/>
                      <a:pt x="33" y="25"/>
                    </a:cubicBezTo>
                    <a:cubicBezTo>
                      <a:pt x="38" y="29"/>
                      <a:pt x="38" y="29"/>
                      <a:pt x="38" y="29"/>
                    </a:cubicBezTo>
                    <a:cubicBezTo>
                      <a:pt x="39" y="30"/>
                      <a:pt x="40" y="30"/>
                      <a:pt x="41" y="30"/>
                    </a:cubicBezTo>
                    <a:cubicBezTo>
                      <a:pt x="43" y="30"/>
                      <a:pt x="44" y="28"/>
                      <a:pt x="44" y="26"/>
                    </a:cubicBezTo>
                    <a:lnTo>
                      <a:pt x="42" y="13"/>
                    </a:lnTo>
                    <a:close/>
                    <a:moveTo>
                      <a:pt x="35" y="0"/>
                    </a:moveTo>
                    <a:cubicBezTo>
                      <a:pt x="35" y="0"/>
                      <a:pt x="35" y="1"/>
                      <a:pt x="35" y="1"/>
                    </a:cubicBezTo>
                    <a:cubicBezTo>
                      <a:pt x="35" y="1"/>
                      <a:pt x="35" y="1"/>
                      <a:pt x="35" y="1"/>
                    </a:cubicBezTo>
                    <a:cubicBezTo>
                      <a:pt x="35" y="1"/>
                      <a:pt x="35" y="1"/>
                      <a:pt x="35" y="1"/>
                    </a:cubicBezTo>
                    <a:cubicBezTo>
                      <a:pt x="35" y="1"/>
                      <a:pt x="35" y="0"/>
                      <a:pt x="35"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6" y="10"/>
                    </a:moveTo>
                    <a:cubicBezTo>
                      <a:pt x="36" y="11"/>
                      <a:pt x="35" y="11"/>
                      <a:pt x="35" y="11"/>
                    </a:cubicBezTo>
                    <a:cubicBezTo>
                      <a:pt x="33" y="11"/>
                      <a:pt x="33" y="11"/>
                      <a:pt x="33" y="11"/>
                    </a:cubicBezTo>
                    <a:cubicBezTo>
                      <a:pt x="33" y="11"/>
                      <a:pt x="33" y="11"/>
                      <a:pt x="33" y="10"/>
                    </a:cubicBezTo>
                    <a:cubicBezTo>
                      <a:pt x="33" y="10"/>
                      <a:pt x="33" y="10"/>
                      <a:pt x="33" y="10"/>
                    </a:cubicBezTo>
                    <a:cubicBezTo>
                      <a:pt x="33" y="10"/>
                      <a:pt x="33" y="9"/>
                      <a:pt x="33" y="9"/>
                    </a:cubicBezTo>
                    <a:cubicBezTo>
                      <a:pt x="35" y="9"/>
                      <a:pt x="35" y="9"/>
                      <a:pt x="35" y="9"/>
                    </a:cubicBezTo>
                    <a:cubicBezTo>
                      <a:pt x="35" y="9"/>
                      <a:pt x="36" y="10"/>
                      <a:pt x="36" y="10"/>
                    </a:cubicBezTo>
                    <a:close/>
                    <a:moveTo>
                      <a:pt x="36" y="7"/>
                    </a:moveTo>
                    <a:cubicBezTo>
                      <a:pt x="36" y="8"/>
                      <a:pt x="36" y="8"/>
                      <a:pt x="35" y="8"/>
                    </a:cubicBezTo>
                    <a:cubicBezTo>
                      <a:pt x="33" y="8"/>
                      <a:pt x="33" y="8"/>
                      <a:pt x="33" y="8"/>
                    </a:cubicBezTo>
                    <a:cubicBezTo>
                      <a:pt x="33" y="8"/>
                      <a:pt x="32" y="8"/>
                      <a:pt x="32" y="7"/>
                    </a:cubicBezTo>
                    <a:cubicBezTo>
                      <a:pt x="32" y="3"/>
                      <a:pt x="32" y="3"/>
                      <a:pt x="32" y="3"/>
                    </a:cubicBezTo>
                    <a:cubicBezTo>
                      <a:pt x="32" y="2"/>
                      <a:pt x="33" y="1"/>
                      <a:pt x="33" y="1"/>
                    </a:cubicBezTo>
                    <a:cubicBezTo>
                      <a:pt x="35" y="1"/>
                      <a:pt x="35" y="1"/>
                      <a:pt x="35" y="1"/>
                    </a:cubicBezTo>
                    <a:cubicBezTo>
                      <a:pt x="36" y="1"/>
                      <a:pt x="36" y="2"/>
                      <a:pt x="36" y="3"/>
                    </a:cubicBezTo>
                    <a:lnTo>
                      <a:pt x="36" y="7"/>
                    </a:ln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grpSp>
        <p:sp>
          <p:nvSpPr>
            <p:cNvPr id="80" name="文本框 30"/>
            <p:cNvSpPr txBox="1"/>
            <p:nvPr/>
          </p:nvSpPr>
          <p:spPr>
            <a:xfrm>
              <a:off x="2776506" y="4268249"/>
              <a:ext cx="1276564" cy="540264"/>
            </a:xfrm>
            <a:prstGeom prst="rect">
              <a:avLst/>
            </a:prstGeom>
            <a:noFill/>
          </p:spPr>
          <p:txBody>
            <a:bodyPr wrap="square" rtlCol="0">
              <a:spAutoFit/>
            </a:bodyPr>
            <a:lstStyle/>
            <a:p>
              <a:pPr algn="ctr"/>
              <a:endParaRPr lang="zh-CN" altLang="en-US" b="1" dirty="0" smtClean="0">
                <a:solidFill>
                  <a:schemeClr val="tx2"/>
                </a:solidFill>
                <a:latin typeface="微软雅黑" panose="020B0503020204020204" pitchFamily="34" charset="-122"/>
                <a:ea typeface="微软雅黑" panose="020B0503020204020204" pitchFamily="34" charset="-122"/>
              </a:endParaRPr>
            </a:p>
          </p:txBody>
        </p:sp>
        <p:sp>
          <p:nvSpPr>
            <p:cNvPr id="81" name="任意多边形 151"/>
            <p:cNvSpPr>
              <a:spLocks noChangeArrowheads="1"/>
            </p:cNvSpPr>
            <p:nvPr/>
          </p:nvSpPr>
          <p:spPr bwMode="auto">
            <a:xfrm>
              <a:off x="2578619" y="4008183"/>
              <a:ext cx="1897570" cy="628104"/>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r>
                <a:rPr lang="zh-CN" altLang="en-US" sz="1714" b="1" dirty="0">
                  <a:solidFill>
                    <a:srgbClr val="002060"/>
                  </a:solidFill>
                  <a:latin typeface="宋体" panose="02010600030101010101" pitchFamily="2" charset="-122"/>
                  <a:sym typeface="+mn-ea"/>
                </a:rPr>
                <a:t>（</a:t>
              </a:r>
              <a:r>
                <a:rPr lang="en-US" altLang="zh-CN" sz="1714" b="1" dirty="0">
                  <a:solidFill>
                    <a:srgbClr val="002060"/>
                  </a:solidFill>
                  <a:latin typeface="宋体" panose="02010600030101010101" pitchFamily="2" charset="-122"/>
                  <a:sym typeface="+mn-ea"/>
                </a:rPr>
                <a:t>1</a:t>
              </a:r>
              <a:r>
                <a:rPr lang="zh-CN" altLang="en-US" sz="1714" b="1" dirty="0">
                  <a:solidFill>
                    <a:srgbClr val="002060"/>
                  </a:solidFill>
                  <a:latin typeface="宋体" panose="02010600030101010101" pitchFamily="2" charset="-122"/>
                  <a:sym typeface="+mn-ea"/>
                </a:rPr>
                <a:t>）向皇帝上书</a:t>
              </a:r>
            </a:p>
          </p:txBody>
        </p:sp>
      </p:grpSp>
      <p:grpSp>
        <p:nvGrpSpPr>
          <p:cNvPr id="10" name="组合 9"/>
          <p:cNvGrpSpPr/>
          <p:nvPr/>
        </p:nvGrpSpPr>
        <p:grpSpPr>
          <a:xfrm>
            <a:off x="4510313" y="5595878"/>
            <a:ext cx="2418331" cy="745671"/>
            <a:chOff x="2496894" y="4008183"/>
            <a:chExt cx="1979295" cy="1090777"/>
          </a:xfrm>
        </p:grpSpPr>
        <p:grpSp>
          <p:nvGrpSpPr>
            <p:cNvPr id="16" name="组合 15"/>
            <p:cNvGrpSpPr/>
            <p:nvPr/>
          </p:nvGrpSpPr>
          <p:grpSpPr>
            <a:xfrm>
              <a:off x="2496894" y="4268381"/>
              <a:ext cx="153895" cy="316672"/>
              <a:chOff x="5300663" y="2555875"/>
              <a:chExt cx="165100" cy="339726"/>
            </a:xfrm>
          </p:grpSpPr>
          <p:sp>
            <p:nvSpPr>
              <p:cNvPr id="17" name="Oval 19"/>
              <p:cNvSpPr>
                <a:spLocks noChangeArrowheads="1"/>
              </p:cNvSpPr>
              <p:nvPr/>
            </p:nvSpPr>
            <p:spPr bwMode="auto">
              <a:xfrm>
                <a:off x="5353051" y="2555875"/>
                <a:ext cx="63500" cy="60325"/>
              </a:xfrm>
              <a:prstGeom prst="ellipse">
                <a:avLst/>
              </a:prstGeom>
              <a:solidFill>
                <a:srgbClr val="C00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sp>
            <p:nvSpPr>
              <p:cNvPr id="18" name="Freeform 20"/>
              <p:cNvSpPr>
                <a:spLocks noEditPoints="1"/>
              </p:cNvSpPr>
              <p:nvPr/>
            </p:nvSpPr>
            <p:spPr bwMode="auto">
              <a:xfrm>
                <a:off x="5300663" y="2566988"/>
                <a:ext cx="165100" cy="328613"/>
              </a:xfrm>
              <a:custGeom>
                <a:avLst/>
                <a:gdLst>
                  <a:gd name="T0" fmla="*/ 38 w 44"/>
                  <a:gd name="T1" fmla="*/ 10 h 87"/>
                  <a:gd name="T2" fmla="*/ 37 w 44"/>
                  <a:gd name="T3" fmla="*/ 10 h 87"/>
                  <a:gd name="T4" fmla="*/ 37 w 44"/>
                  <a:gd name="T5" fmla="*/ 2 h 87"/>
                  <a:gd name="T6" fmla="*/ 33 w 44"/>
                  <a:gd name="T7" fmla="*/ 0 h 87"/>
                  <a:gd name="T8" fmla="*/ 31 w 44"/>
                  <a:gd name="T9" fmla="*/ 10 h 87"/>
                  <a:gd name="T10" fmla="*/ 35 w 44"/>
                  <a:gd name="T11" fmla="*/ 12 h 87"/>
                  <a:gd name="T12" fmla="*/ 36 w 44"/>
                  <a:gd name="T13" fmla="*/ 12 h 87"/>
                  <a:gd name="T14" fmla="*/ 36 w 44"/>
                  <a:gd name="T15" fmla="*/ 18 h 87"/>
                  <a:gd name="T16" fmla="*/ 30 w 44"/>
                  <a:gd name="T17" fmla="*/ 14 h 87"/>
                  <a:gd name="T18" fmla="*/ 16 w 44"/>
                  <a:gd name="T19" fmla="*/ 14 h 87"/>
                  <a:gd name="T20" fmla="*/ 12 w 44"/>
                  <a:gd name="T21" fmla="*/ 16 h 87"/>
                  <a:gd name="T22" fmla="*/ 0 w 44"/>
                  <a:gd name="T23" fmla="*/ 47 h 87"/>
                  <a:gd name="T24" fmla="*/ 7 w 44"/>
                  <a:gd name="T25" fmla="*/ 49 h 87"/>
                  <a:gd name="T26" fmla="*/ 12 w 44"/>
                  <a:gd name="T27" fmla="*/ 45 h 87"/>
                  <a:gd name="T28" fmla="*/ 13 w 44"/>
                  <a:gd name="T29" fmla="*/ 83 h 87"/>
                  <a:gd name="T30" fmla="*/ 21 w 44"/>
                  <a:gd name="T31" fmla="*/ 83 h 87"/>
                  <a:gd name="T32" fmla="*/ 24 w 44"/>
                  <a:gd name="T33" fmla="*/ 49 h 87"/>
                  <a:gd name="T34" fmla="*/ 28 w 44"/>
                  <a:gd name="T35" fmla="*/ 87 h 87"/>
                  <a:gd name="T36" fmla="*/ 32 w 44"/>
                  <a:gd name="T37" fmla="*/ 47 h 87"/>
                  <a:gd name="T38" fmla="*/ 33 w 44"/>
                  <a:gd name="T39" fmla="*/ 25 h 87"/>
                  <a:gd name="T40" fmla="*/ 41 w 44"/>
                  <a:gd name="T41" fmla="*/ 30 h 87"/>
                  <a:gd name="T42" fmla="*/ 42 w 44"/>
                  <a:gd name="T43" fmla="*/ 13 h 87"/>
                  <a:gd name="T44" fmla="*/ 35 w 44"/>
                  <a:gd name="T45" fmla="*/ 1 h 87"/>
                  <a:gd name="T46" fmla="*/ 35 w 44"/>
                  <a:gd name="T47" fmla="*/ 1 h 87"/>
                  <a:gd name="T48" fmla="*/ 34 w 44"/>
                  <a:gd name="T49" fmla="*/ 0 h 87"/>
                  <a:gd name="T50" fmla="*/ 34 w 44"/>
                  <a:gd name="T51" fmla="*/ 1 h 87"/>
                  <a:gd name="T52" fmla="*/ 34 w 44"/>
                  <a:gd name="T53" fmla="*/ 0 h 87"/>
                  <a:gd name="T54" fmla="*/ 34 w 44"/>
                  <a:gd name="T55" fmla="*/ 1 h 87"/>
                  <a:gd name="T56" fmla="*/ 34 w 44"/>
                  <a:gd name="T57" fmla="*/ 1 h 87"/>
                  <a:gd name="T58" fmla="*/ 36 w 44"/>
                  <a:gd name="T59" fmla="*/ 10 h 87"/>
                  <a:gd name="T60" fmla="*/ 33 w 44"/>
                  <a:gd name="T61" fmla="*/ 11 h 87"/>
                  <a:gd name="T62" fmla="*/ 33 w 44"/>
                  <a:gd name="T63" fmla="*/ 10 h 87"/>
                  <a:gd name="T64" fmla="*/ 35 w 44"/>
                  <a:gd name="T65" fmla="*/ 9 h 87"/>
                  <a:gd name="T66" fmla="*/ 36 w 44"/>
                  <a:gd name="T67" fmla="*/ 7 h 87"/>
                  <a:gd name="T68" fmla="*/ 33 w 44"/>
                  <a:gd name="T69" fmla="*/ 8 h 87"/>
                  <a:gd name="T70" fmla="*/ 32 w 44"/>
                  <a:gd name="T71" fmla="*/ 3 h 87"/>
                  <a:gd name="T72" fmla="*/ 35 w 44"/>
                  <a:gd name="T73" fmla="*/ 1 h 87"/>
                  <a:gd name="T74" fmla="*/ 36 w 44"/>
                  <a:gd name="T7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87">
                    <a:moveTo>
                      <a:pt x="42" y="13"/>
                    </a:moveTo>
                    <a:cubicBezTo>
                      <a:pt x="42" y="11"/>
                      <a:pt x="40" y="10"/>
                      <a:pt x="38" y="10"/>
                    </a:cubicBezTo>
                    <a:cubicBezTo>
                      <a:pt x="38" y="10"/>
                      <a:pt x="38" y="10"/>
                      <a:pt x="38" y="10"/>
                    </a:cubicBezTo>
                    <a:cubicBezTo>
                      <a:pt x="37" y="10"/>
                      <a:pt x="37" y="10"/>
                      <a:pt x="37" y="10"/>
                    </a:cubicBezTo>
                    <a:cubicBezTo>
                      <a:pt x="37" y="10"/>
                      <a:pt x="37" y="10"/>
                      <a:pt x="37" y="10"/>
                    </a:cubicBezTo>
                    <a:cubicBezTo>
                      <a:pt x="37" y="2"/>
                      <a:pt x="37" y="2"/>
                      <a:pt x="37" y="2"/>
                    </a:cubicBezTo>
                    <a:cubicBezTo>
                      <a:pt x="37" y="1"/>
                      <a:pt x="37" y="0"/>
                      <a:pt x="35" y="0"/>
                    </a:cubicBezTo>
                    <a:cubicBezTo>
                      <a:pt x="33" y="0"/>
                      <a:pt x="33" y="0"/>
                      <a:pt x="33" y="0"/>
                    </a:cubicBezTo>
                    <a:cubicBezTo>
                      <a:pt x="32" y="0"/>
                      <a:pt x="31" y="1"/>
                      <a:pt x="31" y="2"/>
                    </a:cubicBezTo>
                    <a:cubicBezTo>
                      <a:pt x="31" y="10"/>
                      <a:pt x="31" y="10"/>
                      <a:pt x="31" y="10"/>
                    </a:cubicBezTo>
                    <a:cubicBezTo>
                      <a:pt x="31" y="11"/>
                      <a:pt x="32" y="12"/>
                      <a:pt x="33" y="12"/>
                    </a:cubicBezTo>
                    <a:cubicBezTo>
                      <a:pt x="35" y="12"/>
                      <a:pt x="35" y="12"/>
                      <a:pt x="35" y="12"/>
                    </a:cubicBezTo>
                    <a:cubicBezTo>
                      <a:pt x="35" y="12"/>
                      <a:pt x="35" y="12"/>
                      <a:pt x="36" y="12"/>
                    </a:cubicBezTo>
                    <a:cubicBezTo>
                      <a:pt x="36" y="12"/>
                      <a:pt x="36" y="12"/>
                      <a:pt x="36" y="12"/>
                    </a:cubicBezTo>
                    <a:cubicBezTo>
                      <a:pt x="35" y="12"/>
                      <a:pt x="35" y="13"/>
                      <a:pt x="35" y="14"/>
                    </a:cubicBezTo>
                    <a:cubicBezTo>
                      <a:pt x="36" y="18"/>
                      <a:pt x="36" y="18"/>
                      <a:pt x="36" y="18"/>
                    </a:cubicBezTo>
                    <a:cubicBezTo>
                      <a:pt x="33" y="15"/>
                      <a:pt x="33" y="15"/>
                      <a:pt x="33" y="15"/>
                    </a:cubicBezTo>
                    <a:cubicBezTo>
                      <a:pt x="32" y="15"/>
                      <a:pt x="31" y="14"/>
                      <a:pt x="30" y="14"/>
                    </a:cubicBezTo>
                    <a:cubicBezTo>
                      <a:pt x="30" y="14"/>
                      <a:pt x="30" y="14"/>
                      <a:pt x="29" y="14"/>
                    </a:cubicBezTo>
                    <a:cubicBezTo>
                      <a:pt x="16" y="14"/>
                      <a:pt x="16" y="14"/>
                      <a:pt x="16" y="14"/>
                    </a:cubicBezTo>
                    <a:cubicBezTo>
                      <a:pt x="15" y="14"/>
                      <a:pt x="15" y="14"/>
                      <a:pt x="15" y="14"/>
                    </a:cubicBezTo>
                    <a:cubicBezTo>
                      <a:pt x="13" y="15"/>
                      <a:pt x="13" y="15"/>
                      <a:pt x="12" y="16"/>
                    </a:cubicBezTo>
                    <a:cubicBezTo>
                      <a:pt x="12" y="17"/>
                      <a:pt x="11" y="17"/>
                      <a:pt x="11" y="18"/>
                    </a:cubicBezTo>
                    <a:cubicBezTo>
                      <a:pt x="0" y="47"/>
                      <a:pt x="0" y="47"/>
                      <a:pt x="0" y="47"/>
                    </a:cubicBezTo>
                    <a:cubicBezTo>
                      <a:pt x="0" y="48"/>
                      <a:pt x="0" y="50"/>
                      <a:pt x="2" y="51"/>
                    </a:cubicBezTo>
                    <a:cubicBezTo>
                      <a:pt x="4" y="52"/>
                      <a:pt x="6" y="51"/>
                      <a:pt x="7" y="49"/>
                    </a:cubicBezTo>
                    <a:cubicBezTo>
                      <a:pt x="12" y="36"/>
                      <a:pt x="12" y="36"/>
                      <a:pt x="12" y="36"/>
                    </a:cubicBezTo>
                    <a:cubicBezTo>
                      <a:pt x="12" y="45"/>
                      <a:pt x="12" y="45"/>
                      <a:pt x="12" y="45"/>
                    </a:cubicBezTo>
                    <a:cubicBezTo>
                      <a:pt x="12" y="46"/>
                      <a:pt x="12" y="47"/>
                      <a:pt x="13" y="47"/>
                    </a:cubicBezTo>
                    <a:cubicBezTo>
                      <a:pt x="13" y="83"/>
                      <a:pt x="13" y="83"/>
                      <a:pt x="13" y="83"/>
                    </a:cubicBezTo>
                    <a:cubicBezTo>
                      <a:pt x="13" y="85"/>
                      <a:pt x="15" y="87"/>
                      <a:pt x="17" y="87"/>
                    </a:cubicBezTo>
                    <a:cubicBezTo>
                      <a:pt x="19" y="87"/>
                      <a:pt x="21" y="85"/>
                      <a:pt x="21" y="83"/>
                    </a:cubicBezTo>
                    <a:cubicBezTo>
                      <a:pt x="21" y="49"/>
                      <a:pt x="21" y="49"/>
                      <a:pt x="21" y="49"/>
                    </a:cubicBezTo>
                    <a:cubicBezTo>
                      <a:pt x="24" y="49"/>
                      <a:pt x="24" y="49"/>
                      <a:pt x="24" y="49"/>
                    </a:cubicBezTo>
                    <a:cubicBezTo>
                      <a:pt x="24" y="83"/>
                      <a:pt x="24" y="83"/>
                      <a:pt x="24" y="83"/>
                    </a:cubicBezTo>
                    <a:cubicBezTo>
                      <a:pt x="24" y="85"/>
                      <a:pt x="26" y="87"/>
                      <a:pt x="28" y="87"/>
                    </a:cubicBezTo>
                    <a:cubicBezTo>
                      <a:pt x="30" y="87"/>
                      <a:pt x="32" y="85"/>
                      <a:pt x="32" y="83"/>
                    </a:cubicBezTo>
                    <a:cubicBezTo>
                      <a:pt x="32" y="47"/>
                      <a:pt x="32" y="47"/>
                      <a:pt x="32" y="47"/>
                    </a:cubicBezTo>
                    <a:cubicBezTo>
                      <a:pt x="32" y="47"/>
                      <a:pt x="33" y="46"/>
                      <a:pt x="33" y="45"/>
                    </a:cubicBezTo>
                    <a:cubicBezTo>
                      <a:pt x="33" y="25"/>
                      <a:pt x="33" y="25"/>
                      <a:pt x="33" y="25"/>
                    </a:cubicBezTo>
                    <a:cubicBezTo>
                      <a:pt x="38" y="29"/>
                      <a:pt x="38" y="29"/>
                      <a:pt x="38" y="29"/>
                    </a:cubicBezTo>
                    <a:cubicBezTo>
                      <a:pt x="39" y="30"/>
                      <a:pt x="40" y="30"/>
                      <a:pt x="41" y="30"/>
                    </a:cubicBezTo>
                    <a:cubicBezTo>
                      <a:pt x="43" y="30"/>
                      <a:pt x="44" y="28"/>
                      <a:pt x="44" y="26"/>
                    </a:cubicBezTo>
                    <a:lnTo>
                      <a:pt x="42" y="13"/>
                    </a:lnTo>
                    <a:close/>
                    <a:moveTo>
                      <a:pt x="35" y="0"/>
                    </a:moveTo>
                    <a:cubicBezTo>
                      <a:pt x="35" y="0"/>
                      <a:pt x="35" y="1"/>
                      <a:pt x="35" y="1"/>
                    </a:cubicBezTo>
                    <a:cubicBezTo>
                      <a:pt x="35" y="1"/>
                      <a:pt x="35" y="1"/>
                      <a:pt x="35" y="1"/>
                    </a:cubicBezTo>
                    <a:cubicBezTo>
                      <a:pt x="35" y="1"/>
                      <a:pt x="35" y="1"/>
                      <a:pt x="35" y="1"/>
                    </a:cubicBezTo>
                    <a:cubicBezTo>
                      <a:pt x="35" y="1"/>
                      <a:pt x="35" y="0"/>
                      <a:pt x="35"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6" y="10"/>
                    </a:moveTo>
                    <a:cubicBezTo>
                      <a:pt x="36" y="11"/>
                      <a:pt x="35" y="11"/>
                      <a:pt x="35" y="11"/>
                    </a:cubicBezTo>
                    <a:cubicBezTo>
                      <a:pt x="33" y="11"/>
                      <a:pt x="33" y="11"/>
                      <a:pt x="33" y="11"/>
                    </a:cubicBezTo>
                    <a:cubicBezTo>
                      <a:pt x="33" y="11"/>
                      <a:pt x="33" y="11"/>
                      <a:pt x="33" y="10"/>
                    </a:cubicBezTo>
                    <a:cubicBezTo>
                      <a:pt x="33" y="10"/>
                      <a:pt x="33" y="10"/>
                      <a:pt x="33" y="10"/>
                    </a:cubicBezTo>
                    <a:cubicBezTo>
                      <a:pt x="33" y="10"/>
                      <a:pt x="33" y="9"/>
                      <a:pt x="33" y="9"/>
                    </a:cubicBezTo>
                    <a:cubicBezTo>
                      <a:pt x="35" y="9"/>
                      <a:pt x="35" y="9"/>
                      <a:pt x="35" y="9"/>
                    </a:cubicBezTo>
                    <a:cubicBezTo>
                      <a:pt x="35" y="9"/>
                      <a:pt x="36" y="10"/>
                      <a:pt x="36" y="10"/>
                    </a:cubicBezTo>
                    <a:close/>
                    <a:moveTo>
                      <a:pt x="36" y="7"/>
                    </a:moveTo>
                    <a:cubicBezTo>
                      <a:pt x="36" y="8"/>
                      <a:pt x="36" y="8"/>
                      <a:pt x="35" y="8"/>
                    </a:cubicBezTo>
                    <a:cubicBezTo>
                      <a:pt x="33" y="8"/>
                      <a:pt x="33" y="8"/>
                      <a:pt x="33" y="8"/>
                    </a:cubicBezTo>
                    <a:cubicBezTo>
                      <a:pt x="33" y="8"/>
                      <a:pt x="32" y="8"/>
                      <a:pt x="32" y="7"/>
                    </a:cubicBezTo>
                    <a:cubicBezTo>
                      <a:pt x="32" y="3"/>
                      <a:pt x="32" y="3"/>
                      <a:pt x="32" y="3"/>
                    </a:cubicBezTo>
                    <a:cubicBezTo>
                      <a:pt x="32" y="2"/>
                      <a:pt x="33" y="1"/>
                      <a:pt x="33" y="1"/>
                    </a:cubicBezTo>
                    <a:cubicBezTo>
                      <a:pt x="35" y="1"/>
                      <a:pt x="35" y="1"/>
                      <a:pt x="35" y="1"/>
                    </a:cubicBezTo>
                    <a:cubicBezTo>
                      <a:pt x="36" y="1"/>
                      <a:pt x="36" y="2"/>
                      <a:pt x="36" y="3"/>
                    </a:cubicBezTo>
                    <a:lnTo>
                      <a:pt x="36" y="7"/>
                    </a:ln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grpSp>
        <p:sp>
          <p:nvSpPr>
            <p:cNvPr id="20" name="文本框 30"/>
            <p:cNvSpPr txBox="1"/>
            <p:nvPr/>
          </p:nvSpPr>
          <p:spPr>
            <a:xfrm>
              <a:off x="2776506" y="4268249"/>
              <a:ext cx="1276564" cy="540264"/>
            </a:xfrm>
            <a:prstGeom prst="rect">
              <a:avLst/>
            </a:prstGeom>
            <a:noFill/>
          </p:spPr>
          <p:txBody>
            <a:bodyPr wrap="square" rtlCol="0">
              <a:spAutoFit/>
            </a:bodyPr>
            <a:lstStyle/>
            <a:p>
              <a:pPr algn="ctr"/>
              <a:endParaRPr lang="zh-CN" altLang="en-US" b="1" dirty="0" smtClean="0">
                <a:solidFill>
                  <a:schemeClr val="tx2"/>
                </a:solidFill>
                <a:latin typeface="微软雅黑" panose="020B0503020204020204" pitchFamily="34" charset="-122"/>
                <a:ea typeface="微软雅黑" panose="020B0503020204020204" pitchFamily="34" charset="-122"/>
              </a:endParaRPr>
            </a:p>
          </p:txBody>
        </p:sp>
        <p:sp>
          <p:nvSpPr>
            <p:cNvPr id="21" name="任意多边形 151"/>
            <p:cNvSpPr>
              <a:spLocks noChangeArrowheads="1"/>
            </p:cNvSpPr>
            <p:nvPr/>
          </p:nvSpPr>
          <p:spPr bwMode="auto">
            <a:xfrm>
              <a:off x="2578619" y="4008183"/>
              <a:ext cx="1897570" cy="1090777"/>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r>
                <a:rPr lang="zh-CN" altLang="en-US" sz="1714" b="1" dirty="0">
                  <a:solidFill>
                    <a:srgbClr val="002060"/>
                  </a:solidFill>
                  <a:latin typeface="宋体" panose="02010600030101010101" pitchFamily="2" charset="-122"/>
                  <a:sym typeface="+mn-ea"/>
                </a:rPr>
                <a:t>（</a:t>
              </a:r>
              <a:r>
                <a:rPr lang="en-US" altLang="zh-CN" sz="1714" b="1" dirty="0">
                  <a:solidFill>
                    <a:srgbClr val="002060"/>
                  </a:solidFill>
                  <a:latin typeface="宋体" panose="02010600030101010101" pitchFamily="2" charset="-122"/>
                  <a:sym typeface="+mn-ea"/>
                </a:rPr>
                <a:t>2</a:t>
              </a:r>
              <a:r>
                <a:rPr lang="zh-CN" altLang="en-US" sz="1714" b="1" dirty="0">
                  <a:solidFill>
                    <a:srgbClr val="002060"/>
                  </a:solidFill>
                  <a:latin typeface="宋体" panose="02010600030101010101" pitchFamily="2" charset="-122"/>
                  <a:sym typeface="+mn-ea"/>
                </a:rPr>
                <a:t>）著书立说，介绍外国变法经验</a:t>
              </a:r>
            </a:p>
          </p:txBody>
        </p:sp>
      </p:grpSp>
      <p:grpSp>
        <p:nvGrpSpPr>
          <p:cNvPr id="22" name="组合 21"/>
          <p:cNvGrpSpPr/>
          <p:nvPr/>
        </p:nvGrpSpPr>
        <p:grpSpPr>
          <a:xfrm>
            <a:off x="9073243" y="5731328"/>
            <a:ext cx="1769533" cy="459162"/>
            <a:chOff x="2496894" y="4008183"/>
            <a:chExt cx="1979295" cy="1329319"/>
          </a:xfrm>
        </p:grpSpPr>
        <p:grpSp>
          <p:nvGrpSpPr>
            <p:cNvPr id="23" name="组合 22"/>
            <p:cNvGrpSpPr/>
            <p:nvPr/>
          </p:nvGrpSpPr>
          <p:grpSpPr>
            <a:xfrm>
              <a:off x="2496894" y="4268381"/>
              <a:ext cx="153895" cy="316672"/>
              <a:chOff x="5300663" y="2555875"/>
              <a:chExt cx="165100" cy="339726"/>
            </a:xfrm>
          </p:grpSpPr>
          <p:sp>
            <p:nvSpPr>
              <p:cNvPr id="24" name="Oval 19"/>
              <p:cNvSpPr>
                <a:spLocks noChangeArrowheads="1"/>
              </p:cNvSpPr>
              <p:nvPr/>
            </p:nvSpPr>
            <p:spPr bwMode="auto">
              <a:xfrm>
                <a:off x="5353051" y="2555875"/>
                <a:ext cx="63500" cy="60325"/>
              </a:xfrm>
              <a:prstGeom prst="ellipse">
                <a:avLst/>
              </a:prstGeom>
              <a:solidFill>
                <a:srgbClr val="C00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sp>
            <p:nvSpPr>
              <p:cNvPr id="32" name="Freeform 20"/>
              <p:cNvSpPr>
                <a:spLocks noEditPoints="1"/>
              </p:cNvSpPr>
              <p:nvPr/>
            </p:nvSpPr>
            <p:spPr bwMode="auto">
              <a:xfrm>
                <a:off x="5300663" y="2566988"/>
                <a:ext cx="165100" cy="328613"/>
              </a:xfrm>
              <a:custGeom>
                <a:avLst/>
                <a:gdLst>
                  <a:gd name="T0" fmla="*/ 38 w 44"/>
                  <a:gd name="T1" fmla="*/ 10 h 87"/>
                  <a:gd name="T2" fmla="*/ 37 w 44"/>
                  <a:gd name="T3" fmla="*/ 10 h 87"/>
                  <a:gd name="T4" fmla="*/ 37 w 44"/>
                  <a:gd name="T5" fmla="*/ 2 h 87"/>
                  <a:gd name="T6" fmla="*/ 33 w 44"/>
                  <a:gd name="T7" fmla="*/ 0 h 87"/>
                  <a:gd name="T8" fmla="*/ 31 w 44"/>
                  <a:gd name="T9" fmla="*/ 10 h 87"/>
                  <a:gd name="T10" fmla="*/ 35 w 44"/>
                  <a:gd name="T11" fmla="*/ 12 h 87"/>
                  <a:gd name="T12" fmla="*/ 36 w 44"/>
                  <a:gd name="T13" fmla="*/ 12 h 87"/>
                  <a:gd name="T14" fmla="*/ 36 w 44"/>
                  <a:gd name="T15" fmla="*/ 18 h 87"/>
                  <a:gd name="T16" fmla="*/ 30 w 44"/>
                  <a:gd name="T17" fmla="*/ 14 h 87"/>
                  <a:gd name="T18" fmla="*/ 16 w 44"/>
                  <a:gd name="T19" fmla="*/ 14 h 87"/>
                  <a:gd name="T20" fmla="*/ 12 w 44"/>
                  <a:gd name="T21" fmla="*/ 16 h 87"/>
                  <a:gd name="T22" fmla="*/ 0 w 44"/>
                  <a:gd name="T23" fmla="*/ 47 h 87"/>
                  <a:gd name="T24" fmla="*/ 7 w 44"/>
                  <a:gd name="T25" fmla="*/ 49 h 87"/>
                  <a:gd name="T26" fmla="*/ 12 w 44"/>
                  <a:gd name="T27" fmla="*/ 45 h 87"/>
                  <a:gd name="T28" fmla="*/ 13 w 44"/>
                  <a:gd name="T29" fmla="*/ 83 h 87"/>
                  <a:gd name="T30" fmla="*/ 21 w 44"/>
                  <a:gd name="T31" fmla="*/ 83 h 87"/>
                  <a:gd name="T32" fmla="*/ 24 w 44"/>
                  <a:gd name="T33" fmla="*/ 49 h 87"/>
                  <a:gd name="T34" fmla="*/ 28 w 44"/>
                  <a:gd name="T35" fmla="*/ 87 h 87"/>
                  <a:gd name="T36" fmla="*/ 32 w 44"/>
                  <a:gd name="T37" fmla="*/ 47 h 87"/>
                  <a:gd name="T38" fmla="*/ 33 w 44"/>
                  <a:gd name="T39" fmla="*/ 25 h 87"/>
                  <a:gd name="T40" fmla="*/ 41 w 44"/>
                  <a:gd name="T41" fmla="*/ 30 h 87"/>
                  <a:gd name="T42" fmla="*/ 42 w 44"/>
                  <a:gd name="T43" fmla="*/ 13 h 87"/>
                  <a:gd name="T44" fmla="*/ 35 w 44"/>
                  <a:gd name="T45" fmla="*/ 1 h 87"/>
                  <a:gd name="T46" fmla="*/ 35 w 44"/>
                  <a:gd name="T47" fmla="*/ 1 h 87"/>
                  <a:gd name="T48" fmla="*/ 34 w 44"/>
                  <a:gd name="T49" fmla="*/ 0 h 87"/>
                  <a:gd name="T50" fmla="*/ 34 w 44"/>
                  <a:gd name="T51" fmla="*/ 1 h 87"/>
                  <a:gd name="T52" fmla="*/ 34 w 44"/>
                  <a:gd name="T53" fmla="*/ 0 h 87"/>
                  <a:gd name="T54" fmla="*/ 34 w 44"/>
                  <a:gd name="T55" fmla="*/ 1 h 87"/>
                  <a:gd name="T56" fmla="*/ 34 w 44"/>
                  <a:gd name="T57" fmla="*/ 1 h 87"/>
                  <a:gd name="T58" fmla="*/ 36 w 44"/>
                  <a:gd name="T59" fmla="*/ 10 h 87"/>
                  <a:gd name="T60" fmla="*/ 33 w 44"/>
                  <a:gd name="T61" fmla="*/ 11 h 87"/>
                  <a:gd name="T62" fmla="*/ 33 w 44"/>
                  <a:gd name="T63" fmla="*/ 10 h 87"/>
                  <a:gd name="T64" fmla="*/ 35 w 44"/>
                  <a:gd name="T65" fmla="*/ 9 h 87"/>
                  <a:gd name="T66" fmla="*/ 36 w 44"/>
                  <a:gd name="T67" fmla="*/ 7 h 87"/>
                  <a:gd name="T68" fmla="*/ 33 w 44"/>
                  <a:gd name="T69" fmla="*/ 8 h 87"/>
                  <a:gd name="T70" fmla="*/ 32 w 44"/>
                  <a:gd name="T71" fmla="*/ 3 h 87"/>
                  <a:gd name="T72" fmla="*/ 35 w 44"/>
                  <a:gd name="T73" fmla="*/ 1 h 87"/>
                  <a:gd name="T74" fmla="*/ 36 w 44"/>
                  <a:gd name="T7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87">
                    <a:moveTo>
                      <a:pt x="42" y="13"/>
                    </a:moveTo>
                    <a:cubicBezTo>
                      <a:pt x="42" y="11"/>
                      <a:pt x="40" y="10"/>
                      <a:pt x="38" y="10"/>
                    </a:cubicBezTo>
                    <a:cubicBezTo>
                      <a:pt x="38" y="10"/>
                      <a:pt x="38" y="10"/>
                      <a:pt x="38" y="10"/>
                    </a:cubicBezTo>
                    <a:cubicBezTo>
                      <a:pt x="37" y="10"/>
                      <a:pt x="37" y="10"/>
                      <a:pt x="37" y="10"/>
                    </a:cubicBezTo>
                    <a:cubicBezTo>
                      <a:pt x="37" y="10"/>
                      <a:pt x="37" y="10"/>
                      <a:pt x="37" y="10"/>
                    </a:cubicBezTo>
                    <a:cubicBezTo>
                      <a:pt x="37" y="2"/>
                      <a:pt x="37" y="2"/>
                      <a:pt x="37" y="2"/>
                    </a:cubicBezTo>
                    <a:cubicBezTo>
                      <a:pt x="37" y="1"/>
                      <a:pt x="37" y="0"/>
                      <a:pt x="35" y="0"/>
                    </a:cubicBezTo>
                    <a:cubicBezTo>
                      <a:pt x="33" y="0"/>
                      <a:pt x="33" y="0"/>
                      <a:pt x="33" y="0"/>
                    </a:cubicBezTo>
                    <a:cubicBezTo>
                      <a:pt x="32" y="0"/>
                      <a:pt x="31" y="1"/>
                      <a:pt x="31" y="2"/>
                    </a:cubicBezTo>
                    <a:cubicBezTo>
                      <a:pt x="31" y="10"/>
                      <a:pt x="31" y="10"/>
                      <a:pt x="31" y="10"/>
                    </a:cubicBezTo>
                    <a:cubicBezTo>
                      <a:pt x="31" y="11"/>
                      <a:pt x="32" y="12"/>
                      <a:pt x="33" y="12"/>
                    </a:cubicBezTo>
                    <a:cubicBezTo>
                      <a:pt x="35" y="12"/>
                      <a:pt x="35" y="12"/>
                      <a:pt x="35" y="12"/>
                    </a:cubicBezTo>
                    <a:cubicBezTo>
                      <a:pt x="35" y="12"/>
                      <a:pt x="35" y="12"/>
                      <a:pt x="36" y="12"/>
                    </a:cubicBezTo>
                    <a:cubicBezTo>
                      <a:pt x="36" y="12"/>
                      <a:pt x="36" y="12"/>
                      <a:pt x="36" y="12"/>
                    </a:cubicBezTo>
                    <a:cubicBezTo>
                      <a:pt x="35" y="12"/>
                      <a:pt x="35" y="13"/>
                      <a:pt x="35" y="14"/>
                    </a:cubicBezTo>
                    <a:cubicBezTo>
                      <a:pt x="36" y="18"/>
                      <a:pt x="36" y="18"/>
                      <a:pt x="36" y="18"/>
                    </a:cubicBezTo>
                    <a:cubicBezTo>
                      <a:pt x="33" y="15"/>
                      <a:pt x="33" y="15"/>
                      <a:pt x="33" y="15"/>
                    </a:cubicBezTo>
                    <a:cubicBezTo>
                      <a:pt x="32" y="15"/>
                      <a:pt x="31" y="14"/>
                      <a:pt x="30" y="14"/>
                    </a:cubicBezTo>
                    <a:cubicBezTo>
                      <a:pt x="30" y="14"/>
                      <a:pt x="30" y="14"/>
                      <a:pt x="29" y="14"/>
                    </a:cubicBezTo>
                    <a:cubicBezTo>
                      <a:pt x="16" y="14"/>
                      <a:pt x="16" y="14"/>
                      <a:pt x="16" y="14"/>
                    </a:cubicBezTo>
                    <a:cubicBezTo>
                      <a:pt x="15" y="14"/>
                      <a:pt x="15" y="14"/>
                      <a:pt x="15" y="14"/>
                    </a:cubicBezTo>
                    <a:cubicBezTo>
                      <a:pt x="13" y="15"/>
                      <a:pt x="13" y="15"/>
                      <a:pt x="12" y="16"/>
                    </a:cubicBezTo>
                    <a:cubicBezTo>
                      <a:pt x="12" y="17"/>
                      <a:pt x="11" y="17"/>
                      <a:pt x="11" y="18"/>
                    </a:cubicBezTo>
                    <a:cubicBezTo>
                      <a:pt x="0" y="47"/>
                      <a:pt x="0" y="47"/>
                      <a:pt x="0" y="47"/>
                    </a:cubicBezTo>
                    <a:cubicBezTo>
                      <a:pt x="0" y="48"/>
                      <a:pt x="0" y="50"/>
                      <a:pt x="2" y="51"/>
                    </a:cubicBezTo>
                    <a:cubicBezTo>
                      <a:pt x="4" y="52"/>
                      <a:pt x="6" y="51"/>
                      <a:pt x="7" y="49"/>
                    </a:cubicBezTo>
                    <a:cubicBezTo>
                      <a:pt x="12" y="36"/>
                      <a:pt x="12" y="36"/>
                      <a:pt x="12" y="36"/>
                    </a:cubicBezTo>
                    <a:cubicBezTo>
                      <a:pt x="12" y="45"/>
                      <a:pt x="12" y="45"/>
                      <a:pt x="12" y="45"/>
                    </a:cubicBezTo>
                    <a:cubicBezTo>
                      <a:pt x="12" y="46"/>
                      <a:pt x="12" y="47"/>
                      <a:pt x="13" y="47"/>
                    </a:cubicBezTo>
                    <a:cubicBezTo>
                      <a:pt x="13" y="83"/>
                      <a:pt x="13" y="83"/>
                      <a:pt x="13" y="83"/>
                    </a:cubicBezTo>
                    <a:cubicBezTo>
                      <a:pt x="13" y="85"/>
                      <a:pt x="15" y="87"/>
                      <a:pt x="17" y="87"/>
                    </a:cubicBezTo>
                    <a:cubicBezTo>
                      <a:pt x="19" y="87"/>
                      <a:pt x="21" y="85"/>
                      <a:pt x="21" y="83"/>
                    </a:cubicBezTo>
                    <a:cubicBezTo>
                      <a:pt x="21" y="49"/>
                      <a:pt x="21" y="49"/>
                      <a:pt x="21" y="49"/>
                    </a:cubicBezTo>
                    <a:cubicBezTo>
                      <a:pt x="24" y="49"/>
                      <a:pt x="24" y="49"/>
                      <a:pt x="24" y="49"/>
                    </a:cubicBezTo>
                    <a:cubicBezTo>
                      <a:pt x="24" y="83"/>
                      <a:pt x="24" y="83"/>
                      <a:pt x="24" y="83"/>
                    </a:cubicBezTo>
                    <a:cubicBezTo>
                      <a:pt x="24" y="85"/>
                      <a:pt x="26" y="87"/>
                      <a:pt x="28" y="87"/>
                    </a:cubicBezTo>
                    <a:cubicBezTo>
                      <a:pt x="30" y="87"/>
                      <a:pt x="32" y="85"/>
                      <a:pt x="32" y="83"/>
                    </a:cubicBezTo>
                    <a:cubicBezTo>
                      <a:pt x="32" y="47"/>
                      <a:pt x="32" y="47"/>
                      <a:pt x="32" y="47"/>
                    </a:cubicBezTo>
                    <a:cubicBezTo>
                      <a:pt x="32" y="47"/>
                      <a:pt x="33" y="46"/>
                      <a:pt x="33" y="45"/>
                    </a:cubicBezTo>
                    <a:cubicBezTo>
                      <a:pt x="33" y="25"/>
                      <a:pt x="33" y="25"/>
                      <a:pt x="33" y="25"/>
                    </a:cubicBezTo>
                    <a:cubicBezTo>
                      <a:pt x="38" y="29"/>
                      <a:pt x="38" y="29"/>
                      <a:pt x="38" y="29"/>
                    </a:cubicBezTo>
                    <a:cubicBezTo>
                      <a:pt x="39" y="30"/>
                      <a:pt x="40" y="30"/>
                      <a:pt x="41" y="30"/>
                    </a:cubicBezTo>
                    <a:cubicBezTo>
                      <a:pt x="43" y="30"/>
                      <a:pt x="44" y="28"/>
                      <a:pt x="44" y="26"/>
                    </a:cubicBezTo>
                    <a:lnTo>
                      <a:pt x="42" y="13"/>
                    </a:lnTo>
                    <a:close/>
                    <a:moveTo>
                      <a:pt x="35" y="0"/>
                    </a:moveTo>
                    <a:cubicBezTo>
                      <a:pt x="35" y="0"/>
                      <a:pt x="35" y="1"/>
                      <a:pt x="35" y="1"/>
                    </a:cubicBezTo>
                    <a:cubicBezTo>
                      <a:pt x="35" y="1"/>
                      <a:pt x="35" y="1"/>
                      <a:pt x="35" y="1"/>
                    </a:cubicBezTo>
                    <a:cubicBezTo>
                      <a:pt x="35" y="1"/>
                      <a:pt x="35" y="1"/>
                      <a:pt x="35" y="1"/>
                    </a:cubicBezTo>
                    <a:cubicBezTo>
                      <a:pt x="35" y="1"/>
                      <a:pt x="35" y="0"/>
                      <a:pt x="35"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6" y="10"/>
                    </a:moveTo>
                    <a:cubicBezTo>
                      <a:pt x="36" y="11"/>
                      <a:pt x="35" y="11"/>
                      <a:pt x="35" y="11"/>
                    </a:cubicBezTo>
                    <a:cubicBezTo>
                      <a:pt x="33" y="11"/>
                      <a:pt x="33" y="11"/>
                      <a:pt x="33" y="11"/>
                    </a:cubicBezTo>
                    <a:cubicBezTo>
                      <a:pt x="33" y="11"/>
                      <a:pt x="33" y="11"/>
                      <a:pt x="33" y="10"/>
                    </a:cubicBezTo>
                    <a:cubicBezTo>
                      <a:pt x="33" y="10"/>
                      <a:pt x="33" y="10"/>
                      <a:pt x="33" y="10"/>
                    </a:cubicBezTo>
                    <a:cubicBezTo>
                      <a:pt x="33" y="10"/>
                      <a:pt x="33" y="9"/>
                      <a:pt x="33" y="9"/>
                    </a:cubicBezTo>
                    <a:cubicBezTo>
                      <a:pt x="35" y="9"/>
                      <a:pt x="35" y="9"/>
                      <a:pt x="35" y="9"/>
                    </a:cubicBezTo>
                    <a:cubicBezTo>
                      <a:pt x="35" y="9"/>
                      <a:pt x="36" y="10"/>
                      <a:pt x="36" y="10"/>
                    </a:cubicBezTo>
                    <a:close/>
                    <a:moveTo>
                      <a:pt x="36" y="7"/>
                    </a:moveTo>
                    <a:cubicBezTo>
                      <a:pt x="36" y="8"/>
                      <a:pt x="36" y="8"/>
                      <a:pt x="35" y="8"/>
                    </a:cubicBezTo>
                    <a:cubicBezTo>
                      <a:pt x="33" y="8"/>
                      <a:pt x="33" y="8"/>
                      <a:pt x="33" y="8"/>
                    </a:cubicBezTo>
                    <a:cubicBezTo>
                      <a:pt x="33" y="8"/>
                      <a:pt x="32" y="8"/>
                      <a:pt x="32" y="7"/>
                    </a:cubicBezTo>
                    <a:cubicBezTo>
                      <a:pt x="32" y="3"/>
                      <a:pt x="32" y="3"/>
                      <a:pt x="32" y="3"/>
                    </a:cubicBezTo>
                    <a:cubicBezTo>
                      <a:pt x="32" y="2"/>
                      <a:pt x="33" y="1"/>
                      <a:pt x="33" y="1"/>
                    </a:cubicBezTo>
                    <a:cubicBezTo>
                      <a:pt x="35" y="1"/>
                      <a:pt x="35" y="1"/>
                      <a:pt x="35" y="1"/>
                    </a:cubicBezTo>
                    <a:cubicBezTo>
                      <a:pt x="36" y="1"/>
                      <a:pt x="36" y="2"/>
                      <a:pt x="36" y="3"/>
                    </a:cubicBezTo>
                    <a:lnTo>
                      <a:pt x="36" y="7"/>
                    </a:ln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grpSp>
        <p:sp>
          <p:nvSpPr>
            <p:cNvPr id="33" name="文本框 30"/>
            <p:cNvSpPr txBox="1"/>
            <p:nvPr/>
          </p:nvSpPr>
          <p:spPr>
            <a:xfrm>
              <a:off x="2776506" y="4268250"/>
              <a:ext cx="1276564" cy="1069252"/>
            </a:xfrm>
            <a:prstGeom prst="rect">
              <a:avLst/>
            </a:prstGeom>
            <a:noFill/>
          </p:spPr>
          <p:txBody>
            <a:bodyPr wrap="square" rtlCol="0">
              <a:spAutoFit/>
            </a:bodyPr>
            <a:lstStyle/>
            <a:p>
              <a:pPr algn="ctr"/>
              <a:endParaRPr lang="zh-CN" altLang="en-US" b="1" dirty="0" smtClean="0">
                <a:solidFill>
                  <a:schemeClr val="tx2"/>
                </a:solidFill>
                <a:latin typeface="微软雅黑" panose="020B0503020204020204" pitchFamily="34" charset="-122"/>
                <a:ea typeface="微软雅黑" panose="020B0503020204020204" pitchFamily="34" charset="-122"/>
              </a:endParaRPr>
            </a:p>
          </p:txBody>
        </p:sp>
        <p:sp>
          <p:nvSpPr>
            <p:cNvPr id="34" name="任意多边形 151"/>
            <p:cNvSpPr>
              <a:spLocks noChangeArrowheads="1"/>
            </p:cNvSpPr>
            <p:nvPr/>
          </p:nvSpPr>
          <p:spPr bwMode="auto">
            <a:xfrm>
              <a:off x="2578619" y="4008183"/>
              <a:ext cx="1897570" cy="1090777"/>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r>
                <a:rPr lang="zh-CN" altLang="en-US" sz="1714" b="1" dirty="0">
                  <a:solidFill>
                    <a:srgbClr val="002060"/>
                  </a:solidFill>
                  <a:latin typeface="宋体" panose="02010600030101010101" pitchFamily="2" charset="-122"/>
                  <a:sym typeface="+mn-ea"/>
                </a:rPr>
                <a:t>（</a:t>
              </a:r>
              <a:r>
                <a:rPr lang="en-US" altLang="zh-CN" sz="1714" b="1" dirty="0">
                  <a:solidFill>
                    <a:srgbClr val="002060"/>
                  </a:solidFill>
                  <a:latin typeface="宋体" panose="02010600030101010101" pitchFamily="2" charset="-122"/>
                  <a:sym typeface="+mn-ea"/>
                </a:rPr>
                <a:t>3</a:t>
              </a:r>
              <a:r>
                <a:rPr lang="zh-CN" altLang="en-US" sz="1714" b="1" dirty="0">
                  <a:solidFill>
                    <a:srgbClr val="002060"/>
                  </a:solidFill>
                  <a:latin typeface="宋体" panose="02010600030101010101" pitchFamily="2" charset="-122"/>
                  <a:sym typeface="+mn-ea"/>
                </a:rPr>
                <a:t>）办报纸</a:t>
              </a:r>
            </a:p>
          </p:txBody>
        </p:sp>
      </p:grpSp>
      <p:pic>
        <p:nvPicPr>
          <p:cNvPr id="60422" name="图片 60421" descr="u=4210382780,1159512719&amp;gp=18">
            <a:hlinkClick r:id="rId5"/>
          </p:cNvPr>
          <p:cNvPicPr>
            <a:picLocks noChangeAspect="1"/>
          </p:cNvPicPr>
          <p:nvPr/>
        </p:nvPicPr>
        <p:blipFill>
          <a:blip r:embed="rId6"/>
          <a:stretch>
            <a:fillRect/>
          </a:stretch>
        </p:blipFill>
        <p:spPr>
          <a:xfrm>
            <a:off x="3111500" y="3163510"/>
            <a:ext cx="2223105" cy="2062238"/>
          </a:xfrm>
          <a:prstGeom prst="rect">
            <a:avLst/>
          </a:prstGeom>
          <a:noFill/>
          <a:ln w="9525">
            <a:noFill/>
          </a:ln>
        </p:spPr>
      </p:pic>
      <p:pic>
        <p:nvPicPr>
          <p:cNvPr id="45059" name="图片 8"/>
          <p:cNvPicPr>
            <a:picLocks noChangeAspect="1"/>
          </p:cNvPicPr>
          <p:nvPr/>
        </p:nvPicPr>
        <p:blipFill>
          <a:blip r:embed="rId7"/>
          <a:stretch>
            <a:fillRect/>
          </a:stretch>
        </p:blipFill>
        <p:spPr>
          <a:xfrm>
            <a:off x="5413224" y="3164115"/>
            <a:ext cx="2386995" cy="2061633"/>
          </a:xfrm>
          <a:prstGeom prst="rect">
            <a:avLst/>
          </a:prstGeom>
          <a:noFill/>
          <a:ln w="9525">
            <a:noFill/>
          </a:ln>
        </p:spPr>
      </p:pic>
      <p:pic>
        <p:nvPicPr>
          <p:cNvPr id="64515" name="图片 64514"/>
          <p:cNvPicPr>
            <a:picLocks noChangeAspect="1"/>
          </p:cNvPicPr>
          <p:nvPr/>
        </p:nvPicPr>
        <p:blipFill>
          <a:blip r:embed="rId8"/>
          <a:stretch>
            <a:fillRect/>
          </a:stretch>
        </p:blipFill>
        <p:spPr>
          <a:xfrm>
            <a:off x="8085667" y="3121176"/>
            <a:ext cx="3818467" cy="2104571"/>
          </a:xfrm>
          <a:prstGeom prst="rect">
            <a:avLst/>
          </a:prstGeom>
          <a:noFill/>
          <a:ln w="9525">
            <a:noFill/>
          </a:ln>
        </p:spPr>
      </p:pic>
      <p:sp>
        <p:nvSpPr>
          <p:cNvPr id="46"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7" name="组合 46"/>
          <p:cNvGrpSpPr/>
          <p:nvPr/>
        </p:nvGrpSpPr>
        <p:grpSpPr>
          <a:xfrm>
            <a:off x="577635" y="740616"/>
            <a:ext cx="4600336" cy="675670"/>
            <a:chOff x="7343608" y="3819822"/>
            <a:chExt cx="10536060" cy="1066800"/>
          </a:xfrm>
          <a:solidFill>
            <a:srgbClr val="C00000"/>
          </a:solidFill>
        </p:grpSpPr>
        <p:sp>
          <p:nvSpPr>
            <p:cNvPr id="48"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49"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（二）维新派及其活动</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8188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heel(1)">
                                      <p:cBhvr>
                                        <p:cTn id="10" dur="500"/>
                                        <p:tgtEl>
                                          <p:spTgt spid="35"/>
                                        </p:tgtEl>
                                      </p:cBhvr>
                                    </p:animEffect>
                                  </p:childTnLst>
                                </p:cTn>
                              </p:par>
                            </p:childTnLst>
                          </p:cTn>
                        </p:par>
                        <p:par>
                          <p:cTn id="11" fill="hold">
                            <p:stCondLst>
                              <p:cond delay="500"/>
                            </p:stCondLst>
                            <p:childTnLst>
                              <p:par>
                                <p:cTn id="12" presetID="8"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amond(in)">
                                      <p:cBhvr>
                                        <p:cTn id="14" dur="2000"/>
                                        <p:tgtEl>
                                          <p:spTgt spid="2"/>
                                        </p:tgtEl>
                                      </p:cBhvr>
                                    </p:animEffect>
                                  </p:childTnLst>
                                </p:cTn>
                              </p:par>
                            </p:childTnLst>
                          </p:cTn>
                        </p:par>
                        <p:par>
                          <p:cTn id="15" fill="hold">
                            <p:stCondLst>
                              <p:cond delay="2500"/>
                            </p:stCondLst>
                            <p:childTnLst>
                              <p:par>
                                <p:cTn id="16" presetID="21" presetClass="entr" presetSubtype="1"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9398"/>
                                        </p:tgtEl>
                                        <p:attrNameLst>
                                          <p:attrName>style.visibility</p:attrName>
                                        </p:attrNameLst>
                                      </p:cBhvr>
                                      <p:to>
                                        <p:strVal val="visible"/>
                                      </p:to>
                                    </p:set>
                                    <p:animEffect transition="in" filter="blinds(horizontal)">
                                      <p:cBhvr>
                                        <p:cTn id="23" dur="500"/>
                                        <p:tgtEl>
                                          <p:spTgt spid="59398"/>
                                        </p:tgtEl>
                                      </p:cBhvr>
                                    </p:animEffect>
                                  </p:childTnLst>
                                </p:cTn>
                              </p:par>
                              <p:par>
                                <p:cTn id="24" presetID="42"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1000"/>
                                        <p:tgtEl>
                                          <p:spTgt spid="76"/>
                                        </p:tgtEl>
                                      </p:cBhvr>
                                    </p:animEffect>
                                    <p:anim calcmode="lin" valueType="num">
                                      <p:cBhvr>
                                        <p:cTn id="27" dur="1000" fill="hold"/>
                                        <p:tgtEl>
                                          <p:spTgt spid="76"/>
                                        </p:tgtEl>
                                        <p:attrNameLst>
                                          <p:attrName>ppt_x</p:attrName>
                                        </p:attrNameLst>
                                      </p:cBhvr>
                                      <p:tavLst>
                                        <p:tav tm="0">
                                          <p:val>
                                            <p:strVal val="#ppt_x"/>
                                          </p:val>
                                        </p:tav>
                                        <p:tav tm="100000">
                                          <p:val>
                                            <p:strVal val="#ppt_x"/>
                                          </p:val>
                                        </p:tav>
                                      </p:tavLst>
                                    </p:anim>
                                    <p:anim calcmode="lin" valueType="num">
                                      <p:cBhvr>
                                        <p:cTn id="28"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0422"/>
                                        </p:tgtEl>
                                        <p:attrNameLst>
                                          <p:attrName>style.visibility</p:attrName>
                                        </p:attrNameLst>
                                      </p:cBhvr>
                                      <p:to>
                                        <p:strVal val="visible"/>
                                      </p:to>
                                    </p:set>
                                    <p:animEffect transition="in" filter="blinds(horizontal)">
                                      <p:cBhvr>
                                        <p:cTn id="33" dur="500"/>
                                        <p:tgtEl>
                                          <p:spTgt spid="60422"/>
                                        </p:tgtEl>
                                      </p:cBhvr>
                                    </p:animEffect>
                                  </p:childTnLst>
                                </p:cTn>
                              </p:par>
                              <p:par>
                                <p:cTn id="34" presetID="3" presetClass="entr" presetSubtype="10" fill="hold" nodeType="withEffect">
                                  <p:stCondLst>
                                    <p:cond delay="0"/>
                                  </p:stCondLst>
                                  <p:childTnLst>
                                    <p:set>
                                      <p:cBhvr>
                                        <p:cTn id="35" dur="1" fill="hold">
                                          <p:stCondLst>
                                            <p:cond delay="0"/>
                                          </p:stCondLst>
                                        </p:cTn>
                                        <p:tgtEl>
                                          <p:spTgt spid="45059"/>
                                        </p:tgtEl>
                                        <p:attrNameLst>
                                          <p:attrName>style.visibility</p:attrName>
                                        </p:attrNameLst>
                                      </p:cBhvr>
                                      <p:to>
                                        <p:strVal val="visible"/>
                                      </p:to>
                                    </p:set>
                                    <p:animEffect transition="in" filter="blinds(horizontal)">
                                      <p:cBhvr>
                                        <p:cTn id="36" dur="500"/>
                                        <p:tgtEl>
                                          <p:spTgt spid="45059"/>
                                        </p:tgtEl>
                                      </p:cBhvr>
                                    </p:animEffect>
                                  </p:childTnLst>
                                </p:cTn>
                              </p:par>
                              <p:par>
                                <p:cTn id="37" presetID="42"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64515"/>
                                        </p:tgtEl>
                                        <p:attrNameLst>
                                          <p:attrName>style.visibility</p:attrName>
                                        </p:attrNameLst>
                                      </p:cBhvr>
                                      <p:to>
                                        <p:strVal val="visible"/>
                                      </p:to>
                                    </p:set>
                                    <p:animEffect transition="in" filter="blinds(horizontal)">
                                      <p:cBhvr>
                                        <p:cTn id="46" dur="500"/>
                                        <p:tgtEl>
                                          <p:spTgt spid="64515"/>
                                        </p:tgtEl>
                                      </p:cBhvr>
                                    </p:animEffect>
                                  </p:childTnLst>
                                </p:cTn>
                              </p:par>
                              <p:par>
                                <p:cTn id="47" presetID="42"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2" grpId="0" animBg="1"/>
      <p:bldP spid="4" grpId="0" bldLvl="0"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0249" y="1678214"/>
            <a:ext cx="595099" cy="48429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一、戊戌维新运动的开展</a:t>
            </a:r>
          </a:p>
        </p:txBody>
      </p:sp>
      <p:grpSp>
        <p:nvGrpSpPr>
          <p:cNvPr id="27" name="组合 2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25" name="直接连接符 24"/>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28" name="直接连接符 27"/>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 name="文本框 4"/>
          <p:cNvSpPr txBox="1"/>
          <p:nvPr/>
        </p:nvSpPr>
        <p:spPr>
          <a:xfrm>
            <a:off x="1251799" y="1847448"/>
            <a:ext cx="3499757" cy="444096"/>
          </a:xfrm>
          <a:prstGeom prst="rect">
            <a:avLst/>
          </a:prstGeom>
          <a:noFill/>
          <a:ln w="9525">
            <a:noFill/>
          </a:ln>
        </p:spPr>
        <p:txBody>
          <a:bodyPr wrap="square">
            <a:spAutoFit/>
          </a:bodyPr>
          <a:lstStyle/>
          <a:p>
            <a:pPr>
              <a:spcBef>
                <a:spcPct val="50000"/>
              </a:spcBef>
            </a:pPr>
            <a:r>
              <a:rPr lang="en-US" altLang="zh-CN" sz="2286" b="1" dirty="0">
                <a:latin typeface="+mn-ea"/>
                <a:ea typeface="+mn-ea"/>
                <a:cs typeface="微软雅黑" panose="020B0503020204020204" pitchFamily="34" charset="-122"/>
              </a:rPr>
              <a:t>2.</a:t>
            </a:r>
            <a:r>
              <a:rPr lang="zh-CN" altLang="en-US" sz="2286" b="1" dirty="0">
                <a:latin typeface="+mn-ea"/>
                <a:ea typeface="+mn-ea"/>
                <a:cs typeface="微软雅黑" panose="020B0503020204020204" pitchFamily="34" charset="-122"/>
              </a:rPr>
              <a:t>维新派的主要活动</a:t>
            </a:r>
          </a:p>
        </p:txBody>
      </p:sp>
      <p:grpSp>
        <p:nvGrpSpPr>
          <p:cNvPr id="36" name="组合 35"/>
          <p:cNvGrpSpPr/>
          <p:nvPr/>
        </p:nvGrpSpPr>
        <p:grpSpPr>
          <a:xfrm>
            <a:off x="2937329" y="5987143"/>
            <a:ext cx="1655233" cy="464785"/>
            <a:chOff x="2496894" y="4008183"/>
            <a:chExt cx="1979295" cy="1266328"/>
          </a:xfrm>
        </p:grpSpPr>
        <p:grpSp>
          <p:nvGrpSpPr>
            <p:cNvPr id="37" name="组合 36"/>
            <p:cNvGrpSpPr/>
            <p:nvPr/>
          </p:nvGrpSpPr>
          <p:grpSpPr>
            <a:xfrm>
              <a:off x="2496894" y="4268381"/>
              <a:ext cx="153895" cy="316672"/>
              <a:chOff x="5300663" y="2555875"/>
              <a:chExt cx="165100" cy="339726"/>
            </a:xfrm>
          </p:grpSpPr>
          <p:sp>
            <p:nvSpPr>
              <p:cNvPr id="38" name="Oval 19"/>
              <p:cNvSpPr>
                <a:spLocks noChangeArrowheads="1"/>
              </p:cNvSpPr>
              <p:nvPr/>
            </p:nvSpPr>
            <p:spPr bwMode="auto">
              <a:xfrm>
                <a:off x="5353051" y="2555875"/>
                <a:ext cx="63500" cy="60325"/>
              </a:xfrm>
              <a:prstGeom prst="ellipse">
                <a:avLst/>
              </a:prstGeom>
              <a:solidFill>
                <a:srgbClr val="C00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sp>
            <p:nvSpPr>
              <p:cNvPr id="39" name="Freeform 20"/>
              <p:cNvSpPr>
                <a:spLocks noEditPoints="1"/>
              </p:cNvSpPr>
              <p:nvPr/>
            </p:nvSpPr>
            <p:spPr bwMode="auto">
              <a:xfrm>
                <a:off x="5300663" y="2566988"/>
                <a:ext cx="165100" cy="328613"/>
              </a:xfrm>
              <a:custGeom>
                <a:avLst/>
                <a:gdLst>
                  <a:gd name="T0" fmla="*/ 38 w 44"/>
                  <a:gd name="T1" fmla="*/ 10 h 87"/>
                  <a:gd name="T2" fmla="*/ 37 w 44"/>
                  <a:gd name="T3" fmla="*/ 10 h 87"/>
                  <a:gd name="T4" fmla="*/ 37 w 44"/>
                  <a:gd name="T5" fmla="*/ 2 h 87"/>
                  <a:gd name="T6" fmla="*/ 33 w 44"/>
                  <a:gd name="T7" fmla="*/ 0 h 87"/>
                  <a:gd name="T8" fmla="*/ 31 w 44"/>
                  <a:gd name="T9" fmla="*/ 10 h 87"/>
                  <a:gd name="T10" fmla="*/ 35 w 44"/>
                  <a:gd name="T11" fmla="*/ 12 h 87"/>
                  <a:gd name="T12" fmla="*/ 36 w 44"/>
                  <a:gd name="T13" fmla="*/ 12 h 87"/>
                  <a:gd name="T14" fmla="*/ 36 w 44"/>
                  <a:gd name="T15" fmla="*/ 18 h 87"/>
                  <a:gd name="T16" fmla="*/ 30 w 44"/>
                  <a:gd name="T17" fmla="*/ 14 h 87"/>
                  <a:gd name="T18" fmla="*/ 16 w 44"/>
                  <a:gd name="T19" fmla="*/ 14 h 87"/>
                  <a:gd name="T20" fmla="*/ 12 w 44"/>
                  <a:gd name="T21" fmla="*/ 16 h 87"/>
                  <a:gd name="T22" fmla="*/ 0 w 44"/>
                  <a:gd name="T23" fmla="*/ 47 h 87"/>
                  <a:gd name="T24" fmla="*/ 7 w 44"/>
                  <a:gd name="T25" fmla="*/ 49 h 87"/>
                  <a:gd name="T26" fmla="*/ 12 w 44"/>
                  <a:gd name="T27" fmla="*/ 45 h 87"/>
                  <a:gd name="T28" fmla="*/ 13 w 44"/>
                  <a:gd name="T29" fmla="*/ 83 h 87"/>
                  <a:gd name="T30" fmla="*/ 21 w 44"/>
                  <a:gd name="T31" fmla="*/ 83 h 87"/>
                  <a:gd name="T32" fmla="*/ 24 w 44"/>
                  <a:gd name="T33" fmla="*/ 49 h 87"/>
                  <a:gd name="T34" fmla="*/ 28 w 44"/>
                  <a:gd name="T35" fmla="*/ 87 h 87"/>
                  <a:gd name="T36" fmla="*/ 32 w 44"/>
                  <a:gd name="T37" fmla="*/ 47 h 87"/>
                  <a:gd name="T38" fmla="*/ 33 w 44"/>
                  <a:gd name="T39" fmla="*/ 25 h 87"/>
                  <a:gd name="T40" fmla="*/ 41 w 44"/>
                  <a:gd name="T41" fmla="*/ 30 h 87"/>
                  <a:gd name="T42" fmla="*/ 42 w 44"/>
                  <a:gd name="T43" fmla="*/ 13 h 87"/>
                  <a:gd name="T44" fmla="*/ 35 w 44"/>
                  <a:gd name="T45" fmla="*/ 1 h 87"/>
                  <a:gd name="T46" fmla="*/ 35 w 44"/>
                  <a:gd name="T47" fmla="*/ 1 h 87"/>
                  <a:gd name="T48" fmla="*/ 34 w 44"/>
                  <a:gd name="T49" fmla="*/ 0 h 87"/>
                  <a:gd name="T50" fmla="*/ 34 w 44"/>
                  <a:gd name="T51" fmla="*/ 1 h 87"/>
                  <a:gd name="T52" fmla="*/ 34 w 44"/>
                  <a:gd name="T53" fmla="*/ 0 h 87"/>
                  <a:gd name="T54" fmla="*/ 34 w 44"/>
                  <a:gd name="T55" fmla="*/ 1 h 87"/>
                  <a:gd name="T56" fmla="*/ 34 w 44"/>
                  <a:gd name="T57" fmla="*/ 1 h 87"/>
                  <a:gd name="T58" fmla="*/ 36 w 44"/>
                  <a:gd name="T59" fmla="*/ 10 h 87"/>
                  <a:gd name="T60" fmla="*/ 33 w 44"/>
                  <a:gd name="T61" fmla="*/ 11 h 87"/>
                  <a:gd name="T62" fmla="*/ 33 w 44"/>
                  <a:gd name="T63" fmla="*/ 10 h 87"/>
                  <a:gd name="T64" fmla="*/ 35 w 44"/>
                  <a:gd name="T65" fmla="*/ 9 h 87"/>
                  <a:gd name="T66" fmla="*/ 36 w 44"/>
                  <a:gd name="T67" fmla="*/ 7 h 87"/>
                  <a:gd name="T68" fmla="*/ 33 w 44"/>
                  <a:gd name="T69" fmla="*/ 8 h 87"/>
                  <a:gd name="T70" fmla="*/ 32 w 44"/>
                  <a:gd name="T71" fmla="*/ 3 h 87"/>
                  <a:gd name="T72" fmla="*/ 35 w 44"/>
                  <a:gd name="T73" fmla="*/ 1 h 87"/>
                  <a:gd name="T74" fmla="*/ 36 w 44"/>
                  <a:gd name="T7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87">
                    <a:moveTo>
                      <a:pt x="42" y="13"/>
                    </a:moveTo>
                    <a:cubicBezTo>
                      <a:pt x="42" y="11"/>
                      <a:pt x="40" y="10"/>
                      <a:pt x="38" y="10"/>
                    </a:cubicBezTo>
                    <a:cubicBezTo>
                      <a:pt x="38" y="10"/>
                      <a:pt x="38" y="10"/>
                      <a:pt x="38" y="10"/>
                    </a:cubicBezTo>
                    <a:cubicBezTo>
                      <a:pt x="37" y="10"/>
                      <a:pt x="37" y="10"/>
                      <a:pt x="37" y="10"/>
                    </a:cubicBezTo>
                    <a:cubicBezTo>
                      <a:pt x="37" y="10"/>
                      <a:pt x="37" y="10"/>
                      <a:pt x="37" y="10"/>
                    </a:cubicBezTo>
                    <a:cubicBezTo>
                      <a:pt x="37" y="2"/>
                      <a:pt x="37" y="2"/>
                      <a:pt x="37" y="2"/>
                    </a:cubicBezTo>
                    <a:cubicBezTo>
                      <a:pt x="37" y="1"/>
                      <a:pt x="37" y="0"/>
                      <a:pt x="35" y="0"/>
                    </a:cubicBezTo>
                    <a:cubicBezTo>
                      <a:pt x="33" y="0"/>
                      <a:pt x="33" y="0"/>
                      <a:pt x="33" y="0"/>
                    </a:cubicBezTo>
                    <a:cubicBezTo>
                      <a:pt x="32" y="0"/>
                      <a:pt x="31" y="1"/>
                      <a:pt x="31" y="2"/>
                    </a:cubicBezTo>
                    <a:cubicBezTo>
                      <a:pt x="31" y="10"/>
                      <a:pt x="31" y="10"/>
                      <a:pt x="31" y="10"/>
                    </a:cubicBezTo>
                    <a:cubicBezTo>
                      <a:pt x="31" y="11"/>
                      <a:pt x="32" y="12"/>
                      <a:pt x="33" y="12"/>
                    </a:cubicBezTo>
                    <a:cubicBezTo>
                      <a:pt x="35" y="12"/>
                      <a:pt x="35" y="12"/>
                      <a:pt x="35" y="12"/>
                    </a:cubicBezTo>
                    <a:cubicBezTo>
                      <a:pt x="35" y="12"/>
                      <a:pt x="35" y="12"/>
                      <a:pt x="36" y="12"/>
                    </a:cubicBezTo>
                    <a:cubicBezTo>
                      <a:pt x="36" y="12"/>
                      <a:pt x="36" y="12"/>
                      <a:pt x="36" y="12"/>
                    </a:cubicBezTo>
                    <a:cubicBezTo>
                      <a:pt x="35" y="12"/>
                      <a:pt x="35" y="13"/>
                      <a:pt x="35" y="14"/>
                    </a:cubicBezTo>
                    <a:cubicBezTo>
                      <a:pt x="36" y="18"/>
                      <a:pt x="36" y="18"/>
                      <a:pt x="36" y="18"/>
                    </a:cubicBezTo>
                    <a:cubicBezTo>
                      <a:pt x="33" y="15"/>
                      <a:pt x="33" y="15"/>
                      <a:pt x="33" y="15"/>
                    </a:cubicBezTo>
                    <a:cubicBezTo>
                      <a:pt x="32" y="15"/>
                      <a:pt x="31" y="14"/>
                      <a:pt x="30" y="14"/>
                    </a:cubicBezTo>
                    <a:cubicBezTo>
                      <a:pt x="30" y="14"/>
                      <a:pt x="30" y="14"/>
                      <a:pt x="29" y="14"/>
                    </a:cubicBezTo>
                    <a:cubicBezTo>
                      <a:pt x="16" y="14"/>
                      <a:pt x="16" y="14"/>
                      <a:pt x="16" y="14"/>
                    </a:cubicBezTo>
                    <a:cubicBezTo>
                      <a:pt x="15" y="14"/>
                      <a:pt x="15" y="14"/>
                      <a:pt x="15" y="14"/>
                    </a:cubicBezTo>
                    <a:cubicBezTo>
                      <a:pt x="13" y="15"/>
                      <a:pt x="13" y="15"/>
                      <a:pt x="12" y="16"/>
                    </a:cubicBezTo>
                    <a:cubicBezTo>
                      <a:pt x="12" y="17"/>
                      <a:pt x="11" y="17"/>
                      <a:pt x="11" y="18"/>
                    </a:cubicBezTo>
                    <a:cubicBezTo>
                      <a:pt x="0" y="47"/>
                      <a:pt x="0" y="47"/>
                      <a:pt x="0" y="47"/>
                    </a:cubicBezTo>
                    <a:cubicBezTo>
                      <a:pt x="0" y="48"/>
                      <a:pt x="0" y="50"/>
                      <a:pt x="2" y="51"/>
                    </a:cubicBezTo>
                    <a:cubicBezTo>
                      <a:pt x="4" y="52"/>
                      <a:pt x="6" y="51"/>
                      <a:pt x="7" y="49"/>
                    </a:cubicBezTo>
                    <a:cubicBezTo>
                      <a:pt x="12" y="36"/>
                      <a:pt x="12" y="36"/>
                      <a:pt x="12" y="36"/>
                    </a:cubicBezTo>
                    <a:cubicBezTo>
                      <a:pt x="12" y="45"/>
                      <a:pt x="12" y="45"/>
                      <a:pt x="12" y="45"/>
                    </a:cubicBezTo>
                    <a:cubicBezTo>
                      <a:pt x="12" y="46"/>
                      <a:pt x="12" y="47"/>
                      <a:pt x="13" y="47"/>
                    </a:cubicBezTo>
                    <a:cubicBezTo>
                      <a:pt x="13" y="83"/>
                      <a:pt x="13" y="83"/>
                      <a:pt x="13" y="83"/>
                    </a:cubicBezTo>
                    <a:cubicBezTo>
                      <a:pt x="13" y="85"/>
                      <a:pt x="15" y="87"/>
                      <a:pt x="17" y="87"/>
                    </a:cubicBezTo>
                    <a:cubicBezTo>
                      <a:pt x="19" y="87"/>
                      <a:pt x="21" y="85"/>
                      <a:pt x="21" y="83"/>
                    </a:cubicBezTo>
                    <a:cubicBezTo>
                      <a:pt x="21" y="49"/>
                      <a:pt x="21" y="49"/>
                      <a:pt x="21" y="49"/>
                    </a:cubicBezTo>
                    <a:cubicBezTo>
                      <a:pt x="24" y="49"/>
                      <a:pt x="24" y="49"/>
                      <a:pt x="24" y="49"/>
                    </a:cubicBezTo>
                    <a:cubicBezTo>
                      <a:pt x="24" y="83"/>
                      <a:pt x="24" y="83"/>
                      <a:pt x="24" y="83"/>
                    </a:cubicBezTo>
                    <a:cubicBezTo>
                      <a:pt x="24" y="85"/>
                      <a:pt x="26" y="87"/>
                      <a:pt x="28" y="87"/>
                    </a:cubicBezTo>
                    <a:cubicBezTo>
                      <a:pt x="30" y="87"/>
                      <a:pt x="32" y="85"/>
                      <a:pt x="32" y="83"/>
                    </a:cubicBezTo>
                    <a:cubicBezTo>
                      <a:pt x="32" y="47"/>
                      <a:pt x="32" y="47"/>
                      <a:pt x="32" y="47"/>
                    </a:cubicBezTo>
                    <a:cubicBezTo>
                      <a:pt x="32" y="47"/>
                      <a:pt x="33" y="46"/>
                      <a:pt x="33" y="45"/>
                    </a:cubicBezTo>
                    <a:cubicBezTo>
                      <a:pt x="33" y="25"/>
                      <a:pt x="33" y="25"/>
                      <a:pt x="33" y="25"/>
                    </a:cubicBezTo>
                    <a:cubicBezTo>
                      <a:pt x="38" y="29"/>
                      <a:pt x="38" y="29"/>
                      <a:pt x="38" y="29"/>
                    </a:cubicBezTo>
                    <a:cubicBezTo>
                      <a:pt x="39" y="30"/>
                      <a:pt x="40" y="30"/>
                      <a:pt x="41" y="30"/>
                    </a:cubicBezTo>
                    <a:cubicBezTo>
                      <a:pt x="43" y="30"/>
                      <a:pt x="44" y="28"/>
                      <a:pt x="44" y="26"/>
                    </a:cubicBezTo>
                    <a:lnTo>
                      <a:pt x="42" y="13"/>
                    </a:lnTo>
                    <a:close/>
                    <a:moveTo>
                      <a:pt x="35" y="0"/>
                    </a:moveTo>
                    <a:cubicBezTo>
                      <a:pt x="35" y="0"/>
                      <a:pt x="35" y="1"/>
                      <a:pt x="35" y="1"/>
                    </a:cubicBezTo>
                    <a:cubicBezTo>
                      <a:pt x="35" y="1"/>
                      <a:pt x="35" y="1"/>
                      <a:pt x="35" y="1"/>
                    </a:cubicBezTo>
                    <a:cubicBezTo>
                      <a:pt x="35" y="1"/>
                      <a:pt x="35" y="1"/>
                      <a:pt x="35" y="1"/>
                    </a:cubicBezTo>
                    <a:cubicBezTo>
                      <a:pt x="35" y="1"/>
                      <a:pt x="35" y="0"/>
                      <a:pt x="35"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6" y="10"/>
                    </a:moveTo>
                    <a:cubicBezTo>
                      <a:pt x="36" y="11"/>
                      <a:pt x="35" y="11"/>
                      <a:pt x="35" y="11"/>
                    </a:cubicBezTo>
                    <a:cubicBezTo>
                      <a:pt x="33" y="11"/>
                      <a:pt x="33" y="11"/>
                      <a:pt x="33" y="11"/>
                    </a:cubicBezTo>
                    <a:cubicBezTo>
                      <a:pt x="33" y="11"/>
                      <a:pt x="33" y="11"/>
                      <a:pt x="33" y="10"/>
                    </a:cubicBezTo>
                    <a:cubicBezTo>
                      <a:pt x="33" y="10"/>
                      <a:pt x="33" y="10"/>
                      <a:pt x="33" y="10"/>
                    </a:cubicBezTo>
                    <a:cubicBezTo>
                      <a:pt x="33" y="10"/>
                      <a:pt x="33" y="9"/>
                      <a:pt x="33" y="9"/>
                    </a:cubicBezTo>
                    <a:cubicBezTo>
                      <a:pt x="35" y="9"/>
                      <a:pt x="35" y="9"/>
                      <a:pt x="35" y="9"/>
                    </a:cubicBezTo>
                    <a:cubicBezTo>
                      <a:pt x="35" y="9"/>
                      <a:pt x="36" y="10"/>
                      <a:pt x="36" y="10"/>
                    </a:cubicBezTo>
                    <a:close/>
                    <a:moveTo>
                      <a:pt x="36" y="7"/>
                    </a:moveTo>
                    <a:cubicBezTo>
                      <a:pt x="36" y="8"/>
                      <a:pt x="36" y="8"/>
                      <a:pt x="35" y="8"/>
                    </a:cubicBezTo>
                    <a:cubicBezTo>
                      <a:pt x="33" y="8"/>
                      <a:pt x="33" y="8"/>
                      <a:pt x="33" y="8"/>
                    </a:cubicBezTo>
                    <a:cubicBezTo>
                      <a:pt x="33" y="8"/>
                      <a:pt x="32" y="8"/>
                      <a:pt x="32" y="7"/>
                    </a:cubicBezTo>
                    <a:cubicBezTo>
                      <a:pt x="32" y="3"/>
                      <a:pt x="32" y="3"/>
                      <a:pt x="32" y="3"/>
                    </a:cubicBezTo>
                    <a:cubicBezTo>
                      <a:pt x="32" y="2"/>
                      <a:pt x="33" y="1"/>
                      <a:pt x="33" y="1"/>
                    </a:cubicBezTo>
                    <a:cubicBezTo>
                      <a:pt x="35" y="1"/>
                      <a:pt x="35" y="1"/>
                      <a:pt x="35" y="1"/>
                    </a:cubicBezTo>
                    <a:cubicBezTo>
                      <a:pt x="36" y="1"/>
                      <a:pt x="36" y="2"/>
                      <a:pt x="36" y="3"/>
                    </a:cubicBezTo>
                    <a:lnTo>
                      <a:pt x="36" y="7"/>
                    </a:ln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grpSp>
        <p:sp>
          <p:nvSpPr>
            <p:cNvPr id="40" name="文本框 30"/>
            <p:cNvSpPr txBox="1"/>
            <p:nvPr/>
          </p:nvSpPr>
          <p:spPr>
            <a:xfrm>
              <a:off x="2776506" y="4268249"/>
              <a:ext cx="1276564" cy="1006262"/>
            </a:xfrm>
            <a:prstGeom prst="rect">
              <a:avLst/>
            </a:prstGeom>
            <a:noFill/>
          </p:spPr>
          <p:txBody>
            <a:bodyPr wrap="square" rtlCol="0">
              <a:spAutoFit/>
            </a:bodyPr>
            <a:lstStyle/>
            <a:p>
              <a:pPr algn="ctr"/>
              <a:endParaRPr lang="zh-CN" altLang="en-US" b="1" dirty="0" smtClean="0">
                <a:solidFill>
                  <a:schemeClr val="tx2"/>
                </a:solidFill>
                <a:latin typeface="微软雅黑" panose="020B0503020204020204" pitchFamily="34" charset="-122"/>
                <a:ea typeface="微软雅黑" panose="020B0503020204020204" pitchFamily="34" charset="-122"/>
              </a:endParaRPr>
            </a:p>
          </p:txBody>
        </p:sp>
        <p:sp>
          <p:nvSpPr>
            <p:cNvPr id="41" name="任意多边形 151"/>
            <p:cNvSpPr>
              <a:spLocks noChangeArrowheads="1"/>
            </p:cNvSpPr>
            <p:nvPr/>
          </p:nvSpPr>
          <p:spPr bwMode="auto">
            <a:xfrm>
              <a:off x="2578619" y="4008183"/>
              <a:ext cx="1897570" cy="1090777"/>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r>
                <a:rPr lang="zh-CN" altLang="en-US" sz="1714" b="1" dirty="0">
                  <a:solidFill>
                    <a:srgbClr val="002060"/>
                  </a:solidFill>
                  <a:latin typeface="宋体" panose="02010600030101010101" pitchFamily="2" charset="-122"/>
                  <a:sym typeface="+mn-ea"/>
                </a:rPr>
                <a:t>（</a:t>
              </a:r>
              <a:r>
                <a:rPr lang="en-US" altLang="zh-CN" sz="1714" b="1" dirty="0">
                  <a:solidFill>
                    <a:srgbClr val="002060"/>
                  </a:solidFill>
                  <a:latin typeface="宋体" panose="02010600030101010101" pitchFamily="2" charset="-122"/>
                  <a:sym typeface="+mn-ea"/>
                </a:rPr>
                <a:t>4</a:t>
              </a:r>
              <a:r>
                <a:rPr lang="zh-CN" altLang="en-US" sz="1714" b="1" dirty="0">
                  <a:solidFill>
                    <a:srgbClr val="002060"/>
                  </a:solidFill>
                  <a:latin typeface="宋体" panose="02010600030101010101" pitchFamily="2" charset="-122"/>
                  <a:sym typeface="+mn-ea"/>
                </a:rPr>
                <a:t>）设学堂</a:t>
              </a:r>
            </a:p>
          </p:txBody>
        </p:sp>
      </p:grpSp>
      <p:grpSp>
        <p:nvGrpSpPr>
          <p:cNvPr id="42" name="组合 41"/>
          <p:cNvGrpSpPr/>
          <p:nvPr/>
        </p:nvGrpSpPr>
        <p:grpSpPr>
          <a:xfrm>
            <a:off x="9038771" y="6005285"/>
            <a:ext cx="1585686" cy="460460"/>
            <a:chOff x="2496894" y="4008183"/>
            <a:chExt cx="1979295" cy="1314092"/>
          </a:xfrm>
        </p:grpSpPr>
        <p:grpSp>
          <p:nvGrpSpPr>
            <p:cNvPr id="43" name="组合 42"/>
            <p:cNvGrpSpPr/>
            <p:nvPr/>
          </p:nvGrpSpPr>
          <p:grpSpPr>
            <a:xfrm>
              <a:off x="2496894" y="4268381"/>
              <a:ext cx="153895" cy="316672"/>
              <a:chOff x="5300663" y="2555875"/>
              <a:chExt cx="165100" cy="339726"/>
            </a:xfrm>
          </p:grpSpPr>
          <p:sp>
            <p:nvSpPr>
              <p:cNvPr id="44" name="Oval 19"/>
              <p:cNvSpPr>
                <a:spLocks noChangeArrowheads="1"/>
              </p:cNvSpPr>
              <p:nvPr/>
            </p:nvSpPr>
            <p:spPr bwMode="auto">
              <a:xfrm>
                <a:off x="5353051" y="2555875"/>
                <a:ext cx="63500" cy="60325"/>
              </a:xfrm>
              <a:prstGeom prst="ellipse">
                <a:avLst/>
              </a:prstGeom>
              <a:solidFill>
                <a:srgbClr val="C00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sp>
            <p:nvSpPr>
              <p:cNvPr id="45" name="Freeform 20"/>
              <p:cNvSpPr>
                <a:spLocks noEditPoints="1"/>
              </p:cNvSpPr>
              <p:nvPr/>
            </p:nvSpPr>
            <p:spPr bwMode="auto">
              <a:xfrm>
                <a:off x="5300663" y="2566988"/>
                <a:ext cx="165100" cy="328613"/>
              </a:xfrm>
              <a:custGeom>
                <a:avLst/>
                <a:gdLst>
                  <a:gd name="T0" fmla="*/ 38 w 44"/>
                  <a:gd name="T1" fmla="*/ 10 h 87"/>
                  <a:gd name="T2" fmla="*/ 37 w 44"/>
                  <a:gd name="T3" fmla="*/ 10 h 87"/>
                  <a:gd name="T4" fmla="*/ 37 w 44"/>
                  <a:gd name="T5" fmla="*/ 2 h 87"/>
                  <a:gd name="T6" fmla="*/ 33 w 44"/>
                  <a:gd name="T7" fmla="*/ 0 h 87"/>
                  <a:gd name="T8" fmla="*/ 31 w 44"/>
                  <a:gd name="T9" fmla="*/ 10 h 87"/>
                  <a:gd name="T10" fmla="*/ 35 w 44"/>
                  <a:gd name="T11" fmla="*/ 12 h 87"/>
                  <a:gd name="T12" fmla="*/ 36 w 44"/>
                  <a:gd name="T13" fmla="*/ 12 h 87"/>
                  <a:gd name="T14" fmla="*/ 36 w 44"/>
                  <a:gd name="T15" fmla="*/ 18 h 87"/>
                  <a:gd name="T16" fmla="*/ 30 w 44"/>
                  <a:gd name="T17" fmla="*/ 14 h 87"/>
                  <a:gd name="T18" fmla="*/ 16 w 44"/>
                  <a:gd name="T19" fmla="*/ 14 h 87"/>
                  <a:gd name="T20" fmla="*/ 12 w 44"/>
                  <a:gd name="T21" fmla="*/ 16 h 87"/>
                  <a:gd name="T22" fmla="*/ 0 w 44"/>
                  <a:gd name="T23" fmla="*/ 47 h 87"/>
                  <a:gd name="T24" fmla="*/ 7 w 44"/>
                  <a:gd name="T25" fmla="*/ 49 h 87"/>
                  <a:gd name="T26" fmla="*/ 12 w 44"/>
                  <a:gd name="T27" fmla="*/ 45 h 87"/>
                  <a:gd name="T28" fmla="*/ 13 w 44"/>
                  <a:gd name="T29" fmla="*/ 83 h 87"/>
                  <a:gd name="T30" fmla="*/ 21 w 44"/>
                  <a:gd name="T31" fmla="*/ 83 h 87"/>
                  <a:gd name="T32" fmla="*/ 24 w 44"/>
                  <a:gd name="T33" fmla="*/ 49 h 87"/>
                  <a:gd name="T34" fmla="*/ 28 w 44"/>
                  <a:gd name="T35" fmla="*/ 87 h 87"/>
                  <a:gd name="T36" fmla="*/ 32 w 44"/>
                  <a:gd name="T37" fmla="*/ 47 h 87"/>
                  <a:gd name="T38" fmla="*/ 33 w 44"/>
                  <a:gd name="T39" fmla="*/ 25 h 87"/>
                  <a:gd name="T40" fmla="*/ 41 w 44"/>
                  <a:gd name="T41" fmla="*/ 30 h 87"/>
                  <a:gd name="T42" fmla="*/ 42 w 44"/>
                  <a:gd name="T43" fmla="*/ 13 h 87"/>
                  <a:gd name="T44" fmla="*/ 35 w 44"/>
                  <a:gd name="T45" fmla="*/ 1 h 87"/>
                  <a:gd name="T46" fmla="*/ 35 w 44"/>
                  <a:gd name="T47" fmla="*/ 1 h 87"/>
                  <a:gd name="T48" fmla="*/ 34 w 44"/>
                  <a:gd name="T49" fmla="*/ 0 h 87"/>
                  <a:gd name="T50" fmla="*/ 34 w 44"/>
                  <a:gd name="T51" fmla="*/ 1 h 87"/>
                  <a:gd name="T52" fmla="*/ 34 w 44"/>
                  <a:gd name="T53" fmla="*/ 0 h 87"/>
                  <a:gd name="T54" fmla="*/ 34 w 44"/>
                  <a:gd name="T55" fmla="*/ 1 h 87"/>
                  <a:gd name="T56" fmla="*/ 34 w 44"/>
                  <a:gd name="T57" fmla="*/ 1 h 87"/>
                  <a:gd name="T58" fmla="*/ 36 w 44"/>
                  <a:gd name="T59" fmla="*/ 10 h 87"/>
                  <a:gd name="T60" fmla="*/ 33 w 44"/>
                  <a:gd name="T61" fmla="*/ 11 h 87"/>
                  <a:gd name="T62" fmla="*/ 33 w 44"/>
                  <a:gd name="T63" fmla="*/ 10 h 87"/>
                  <a:gd name="T64" fmla="*/ 35 w 44"/>
                  <a:gd name="T65" fmla="*/ 9 h 87"/>
                  <a:gd name="T66" fmla="*/ 36 w 44"/>
                  <a:gd name="T67" fmla="*/ 7 h 87"/>
                  <a:gd name="T68" fmla="*/ 33 w 44"/>
                  <a:gd name="T69" fmla="*/ 8 h 87"/>
                  <a:gd name="T70" fmla="*/ 32 w 44"/>
                  <a:gd name="T71" fmla="*/ 3 h 87"/>
                  <a:gd name="T72" fmla="*/ 35 w 44"/>
                  <a:gd name="T73" fmla="*/ 1 h 87"/>
                  <a:gd name="T74" fmla="*/ 36 w 44"/>
                  <a:gd name="T7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87">
                    <a:moveTo>
                      <a:pt x="42" y="13"/>
                    </a:moveTo>
                    <a:cubicBezTo>
                      <a:pt x="42" y="11"/>
                      <a:pt x="40" y="10"/>
                      <a:pt x="38" y="10"/>
                    </a:cubicBezTo>
                    <a:cubicBezTo>
                      <a:pt x="38" y="10"/>
                      <a:pt x="38" y="10"/>
                      <a:pt x="38" y="10"/>
                    </a:cubicBezTo>
                    <a:cubicBezTo>
                      <a:pt x="37" y="10"/>
                      <a:pt x="37" y="10"/>
                      <a:pt x="37" y="10"/>
                    </a:cubicBezTo>
                    <a:cubicBezTo>
                      <a:pt x="37" y="10"/>
                      <a:pt x="37" y="10"/>
                      <a:pt x="37" y="10"/>
                    </a:cubicBezTo>
                    <a:cubicBezTo>
                      <a:pt x="37" y="2"/>
                      <a:pt x="37" y="2"/>
                      <a:pt x="37" y="2"/>
                    </a:cubicBezTo>
                    <a:cubicBezTo>
                      <a:pt x="37" y="1"/>
                      <a:pt x="37" y="0"/>
                      <a:pt x="35" y="0"/>
                    </a:cubicBezTo>
                    <a:cubicBezTo>
                      <a:pt x="33" y="0"/>
                      <a:pt x="33" y="0"/>
                      <a:pt x="33" y="0"/>
                    </a:cubicBezTo>
                    <a:cubicBezTo>
                      <a:pt x="32" y="0"/>
                      <a:pt x="31" y="1"/>
                      <a:pt x="31" y="2"/>
                    </a:cubicBezTo>
                    <a:cubicBezTo>
                      <a:pt x="31" y="10"/>
                      <a:pt x="31" y="10"/>
                      <a:pt x="31" y="10"/>
                    </a:cubicBezTo>
                    <a:cubicBezTo>
                      <a:pt x="31" y="11"/>
                      <a:pt x="32" y="12"/>
                      <a:pt x="33" y="12"/>
                    </a:cubicBezTo>
                    <a:cubicBezTo>
                      <a:pt x="35" y="12"/>
                      <a:pt x="35" y="12"/>
                      <a:pt x="35" y="12"/>
                    </a:cubicBezTo>
                    <a:cubicBezTo>
                      <a:pt x="35" y="12"/>
                      <a:pt x="35" y="12"/>
                      <a:pt x="36" y="12"/>
                    </a:cubicBezTo>
                    <a:cubicBezTo>
                      <a:pt x="36" y="12"/>
                      <a:pt x="36" y="12"/>
                      <a:pt x="36" y="12"/>
                    </a:cubicBezTo>
                    <a:cubicBezTo>
                      <a:pt x="35" y="12"/>
                      <a:pt x="35" y="13"/>
                      <a:pt x="35" y="14"/>
                    </a:cubicBezTo>
                    <a:cubicBezTo>
                      <a:pt x="36" y="18"/>
                      <a:pt x="36" y="18"/>
                      <a:pt x="36" y="18"/>
                    </a:cubicBezTo>
                    <a:cubicBezTo>
                      <a:pt x="33" y="15"/>
                      <a:pt x="33" y="15"/>
                      <a:pt x="33" y="15"/>
                    </a:cubicBezTo>
                    <a:cubicBezTo>
                      <a:pt x="32" y="15"/>
                      <a:pt x="31" y="14"/>
                      <a:pt x="30" y="14"/>
                    </a:cubicBezTo>
                    <a:cubicBezTo>
                      <a:pt x="30" y="14"/>
                      <a:pt x="30" y="14"/>
                      <a:pt x="29" y="14"/>
                    </a:cubicBezTo>
                    <a:cubicBezTo>
                      <a:pt x="16" y="14"/>
                      <a:pt x="16" y="14"/>
                      <a:pt x="16" y="14"/>
                    </a:cubicBezTo>
                    <a:cubicBezTo>
                      <a:pt x="15" y="14"/>
                      <a:pt x="15" y="14"/>
                      <a:pt x="15" y="14"/>
                    </a:cubicBezTo>
                    <a:cubicBezTo>
                      <a:pt x="13" y="15"/>
                      <a:pt x="13" y="15"/>
                      <a:pt x="12" y="16"/>
                    </a:cubicBezTo>
                    <a:cubicBezTo>
                      <a:pt x="12" y="17"/>
                      <a:pt x="11" y="17"/>
                      <a:pt x="11" y="18"/>
                    </a:cubicBezTo>
                    <a:cubicBezTo>
                      <a:pt x="0" y="47"/>
                      <a:pt x="0" y="47"/>
                      <a:pt x="0" y="47"/>
                    </a:cubicBezTo>
                    <a:cubicBezTo>
                      <a:pt x="0" y="48"/>
                      <a:pt x="0" y="50"/>
                      <a:pt x="2" y="51"/>
                    </a:cubicBezTo>
                    <a:cubicBezTo>
                      <a:pt x="4" y="52"/>
                      <a:pt x="6" y="51"/>
                      <a:pt x="7" y="49"/>
                    </a:cubicBezTo>
                    <a:cubicBezTo>
                      <a:pt x="12" y="36"/>
                      <a:pt x="12" y="36"/>
                      <a:pt x="12" y="36"/>
                    </a:cubicBezTo>
                    <a:cubicBezTo>
                      <a:pt x="12" y="45"/>
                      <a:pt x="12" y="45"/>
                      <a:pt x="12" y="45"/>
                    </a:cubicBezTo>
                    <a:cubicBezTo>
                      <a:pt x="12" y="46"/>
                      <a:pt x="12" y="47"/>
                      <a:pt x="13" y="47"/>
                    </a:cubicBezTo>
                    <a:cubicBezTo>
                      <a:pt x="13" y="83"/>
                      <a:pt x="13" y="83"/>
                      <a:pt x="13" y="83"/>
                    </a:cubicBezTo>
                    <a:cubicBezTo>
                      <a:pt x="13" y="85"/>
                      <a:pt x="15" y="87"/>
                      <a:pt x="17" y="87"/>
                    </a:cubicBezTo>
                    <a:cubicBezTo>
                      <a:pt x="19" y="87"/>
                      <a:pt x="21" y="85"/>
                      <a:pt x="21" y="83"/>
                    </a:cubicBezTo>
                    <a:cubicBezTo>
                      <a:pt x="21" y="49"/>
                      <a:pt x="21" y="49"/>
                      <a:pt x="21" y="49"/>
                    </a:cubicBezTo>
                    <a:cubicBezTo>
                      <a:pt x="24" y="49"/>
                      <a:pt x="24" y="49"/>
                      <a:pt x="24" y="49"/>
                    </a:cubicBezTo>
                    <a:cubicBezTo>
                      <a:pt x="24" y="83"/>
                      <a:pt x="24" y="83"/>
                      <a:pt x="24" y="83"/>
                    </a:cubicBezTo>
                    <a:cubicBezTo>
                      <a:pt x="24" y="85"/>
                      <a:pt x="26" y="87"/>
                      <a:pt x="28" y="87"/>
                    </a:cubicBezTo>
                    <a:cubicBezTo>
                      <a:pt x="30" y="87"/>
                      <a:pt x="32" y="85"/>
                      <a:pt x="32" y="83"/>
                    </a:cubicBezTo>
                    <a:cubicBezTo>
                      <a:pt x="32" y="47"/>
                      <a:pt x="32" y="47"/>
                      <a:pt x="32" y="47"/>
                    </a:cubicBezTo>
                    <a:cubicBezTo>
                      <a:pt x="32" y="47"/>
                      <a:pt x="33" y="46"/>
                      <a:pt x="33" y="45"/>
                    </a:cubicBezTo>
                    <a:cubicBezTo>
                      <a:pt x="33" y="25"/>
                      <a:pt x="33" y="25"/>
                      <a:pt x="33" y="25"/>
                    </a:cubicBezTo>
                    <a:cubicBezTo>
                      <a:pt x="38" y="29"/>
                      <a:pt x="38" y="29"/>
                      <a:pt x="38" y="29"/>
                    </a:cubicBezTo>
                    <a:cubicBezTo>
                      <a:pt x="39" y="30"/>
                      <a:pt x="40" y="30"/>
                      <a:pt x="41" y="30"/>
                    </a:cubicBezTo>
                    <a:cubicBezTo>
                      <a:pt x="43" y="30"/>
                      <a:pt x="44" y="28"/>
                      <a:pt x="44" y="26"/>
                    </a:cubicBezTo>
                    <a:lnTo>
                      <a:pt x="42" y="13"/>
                    </a:lnTo>
                    <a:close/>
                    <a:moveTo>
                      <a:pt x="35" y="0"/>
                    </a:moveTo>
                    <a:cubicBezTo>
                      <a:pt x="35" y="0"/>
                      <a:pt x="35" y="1"/>
                      <a:pt x="35" y="1"/>
                    </a:cubicBezTo>
                    <a:cubicBezTo>
                      <a:pt x="35" y="1"/>
                      <a:pt x="35" y="1"/>
                      <a:pt x="35" y="1"/>
                    </a:cubicBezTo>
                    <a:cubicBezTo>
                      <a:pt x="35" y="1"/>
                      <a:pt x="35" y="1"/>
                      <a:pt x="35" y="1"/>
                    </a:cubicBezTo>
                    <a:cubicBezTo>
                      <a:pt x="35" y="1"/>
                      <a:pt x="35" y="0"/>
                      <a:pt x="35"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6" y="10"/>
                    </a:moveTo>
                    <a:cubicBezTo>
                      <a:pt x="36" y="11"/>
                      <a:pt x="35" y="11"/>
                      <a:pt x="35" y="11"/>
                    </a:cubicBezTo>
                    <a:cubicBezTo>
                      <a:pt x="33" y="11"/>
                      <a:pt x="33" y="11"/>
                      <a:pt x="33" y="11"/>
                    </a:cubicBezTo>
                    <a:cubicBezTo>
                      <a:pt x="33" y="11"/>
                      <a:pt x="33" y="11"/>
                      <a:pt x="33" y="10"/>
                    </a:cubicBezTo>
                    <a:cubicBezTo>
                      <a:pt x="33" y="10"/>
                      <a:pt x="33" y="10"/>
                      <a:pt x="33" y="10"/>
                    </a:cubicBezTo>
                    <a:cubicBezTo>
                      <a:pt x="33" y="10"/>
                      <a:pt x="33" y="9"/>
                      <a:pt x="33" y="9"/>
                    </a:cubicBezTo>
                    <a:cubicBezTo>
                      <a:pt x="35" y="9"/>
                      <a:pt x="35" y="9"/>
                      <a:pt x="35" y="9"/>
                    </a:cubicBezTo>
                    <a:cubicBezTo>
                      <a:pt x="35" y="9"/>
                      <a:pt x="36" y="10"/>
                      <a:pt x="36" y="10"/>
                    </a:cubicBezTo>
                    <a:close/>
                    <a:moveTo>
                      <a:pt x="36" y="7"/>
                    </a:moveTo>
                    <a:cubicBezTo>
                      <a:pt x="36" y="8"/>
                      <a:pt x="36" y="8"/>
                      <a:pt x="35" y="8"/>
                    </a:cubicBezTo>
                    <a:cubicBezTo>
                      <a:pt x="33" y="8"/>
                      <a:pt x="33" y="8"/>
                      <a:pt x="33" y="8"/>
                    </a:cubicBezTo>
                    <a:cubicBezTo>
                      <a:pt x="33" y="8"/>
                      <a:pt x="32" y="8"/>
                      <a:pt x="32" y="7"/>
                    </a:cubicBezTo>
                    <a:cubicBezTo>
                      <a:pt x="32" y="3"/>
                      <a:pt x="32" y="3"/>
                      <a:pt x="32" y="3"/>
                    </a:cubicBezTo>
                    <a:cubicBezTo>
                      <a:pt x="32" y="2"/>
                      <a:pt x="33" y="1"/>
                      <a:pt x="33" y="1"/>
                    </a:cubicBezTo>
                    <a:cubicBezTo>
                      <a:pt x="35" y="1"/>
                      <a:pt x="35" y="1"/>
                      <a:pt x="35" y="1"/>
                    </a:cubicBezTo>
                    <a:cubicBezTo>
                      <a:pt x="36" y="1"/>
                      <a:pt x="36" y="2"/>
                      <a:pt x="36" y="3"/>
                    </a:cubicBezTo>
                    <a:lnTo>
                      <a:pt x="36" y="7"/>
                    </a:ln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grpSp>
        <p:sp>
          <p:nvSpPr>
            <p:cNvPr id="46" name="文本框 30"/>
            <p:cNvSpPr txBox="1"/>
            <p:nvPr/>
          </p:nvSpPr>
          <p:spPr>
            <a:xfrm>
              <a:off x="2776505" y="4268250"/>
              <a:ext cx="1276564" cy="1054025"/>
            </a:xfrm>
            <a:prstGeom prst="rect">
              <a:avLst/>
            </a:prstGeom>
            <a:noFill/>
          </p:spPr>
          <p:txBody>
            <a:bodyPr wrap="square" rtlCol="0">
              <a:spAutoFit/>
            </a:bodyPr>
            <a:lstStyle/>
            <a:p>
              <a:pPr algn="ctr"/>
              <a:endParaRPr lang="zh-CN" altLang="en-US" b="1" dirty="0" smtClean="0">
                <a:solidFill>
                  <a:schemeClr val="tx2"/>
                </a:solidFill>
                <a:latin typeface="微软雅黑" panose="020B0503020204020204" pitchFamily="34" charset="-122"/>
                <a:ea typeface="微软雅黑" panose="020B0503020204020204" pitchFamily="34" charset="-122"/>
              </a:endParaRPr>
            </a:p>
          </p:txBody>
        </p:sp>
        <p:sp>
          <p:nvSpPr>
            <p:cNvPr id="47" name="任意多边形 151"/>
            <p:cNvSpPr>
              <a:spLocks noChangeArrowheads="1"/>
            </p:cNvSpPr>
            <p:nvPr/>
          </p:nvSpPr>
          <p:spPr bwMode="auto">
            <a:xfrm>
              <a:off x="2578619" y="4008183"/>
              <a:ext cx="1897570" cy="1090777"/>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r>
                <a:rPr lang="zh-CN" altLang="en-US" sz="1714" b="1" dirty="0">
                  <a:solidFill>
                    <a:srgbClr val="002060"/>
                  </a:solidFill>
                  <a:latin typeface="宋体" panose="02010600030101010101" pitchFamily="2" charset="-122"/>
                  <a:sym typeface="+mn-ea"/>
                </a:rPr>
                <a:t>（</a:t>
              </a:r>
              <a:r>
                <a:rPr lang="en-US" altLang="zh-CN" sz="1714" b="1" dirty="0">
                  <a:solidFill>
                    <a:srgbClr val="002060"/>
                  </a:solidFill>
                  <a:latin typeface="宋体" panose="02010600030101010101" pitchFamily="2" charset="-122"/>
                  <a:sym typeface="+mn-ea"/>
                </a:rPr>
                <a:t>5</a:t>
              </a:r>
              <a:r>
                <a:rPr lang="zh-CN" altLang="en-US" sz="1714" b="1" dirty="0">
                  <a:solidFill>
                    <a:srgbClr val="002060"/>
                  </a:solidFill>
                  <a:latin typeface="宋体" panose="02010600030101010101" pitchFamily="2" charset="-122"/>
                  <a:sym typeface="+mn-ea"/>
                </a:rPr>
                <a:t>）办学会</a:t>
              </a:r>
            </a:p>
          </p:txBody>
        </p:sp>
      </p:grpSp>
      <p:grpSp>
        <p:nvGrpSpPr>
          <p:cNvPr id="50" name="组合 49"/>
          <p:cNvGrpSpPr/>
          <p:nvPr/>
        </p:nvGrpSpPr>
        <p:grpSpPr>
          <a:xfrm>
            <a:off x="968828" y="3131458"/>
            <a:ext cx="2873829" cy="2478314"/>
            <a:chOff x="1602" y="5178"/>
            <a:chExt cx="4752" cy="4098"/>
          </a:xfrm>
        </p:grpSpPr>
        <p:pic>
          <p:nvPicPr>
            <p:cNvPr id="6" name="图片 5"/>
            <p:cNvPicPr>
              <a:picLocks noChangeAspect="1"/>
            </p:cNvPicPr>
            <p:nvPr/>
          </p:nvPicPr>
          <p:blipFill>
            <a:blip r:embed="rId3" cstate="print"/>
            <a:srcRect/>
            <a:stretch>
              <a:fillRect/>
            </a:stretch>
          </p:blipFill>
          <p:spPr>
            <a:xfrm>
              <a:off x="1602" y="5178"/>
              <a:ext cx="4752" cy="3557"/>
            </a:xfrm>
            <a:prstGeom prst="roundRect">
              <a:avLst>
                <a:gd name="adj" fmla="val 8594"/>
              </a:avLst>
            </a:prstGeom>
            <a:solidFill>
              <a:srgbClr val="FFFFFF">
                <a:shade val="85000"/>
              </a:srgbClr>
            </a:solidFill>
            <a:ln>
              <a:noFill/>
            </a:ln>
            <a:effectLst/>
          </p:spPr>
        </p:pic>
        <p:sp>
          <p:nvSpPr>
            <p:cNvPr id="43013" name="文本框 4"/>
            <p:cNvSpPr txBox="1">
              <a:spLocks noChangeArrowheads="1"/>
            </p:cNvSpPr>
            <p:nvPr/>
          </p:nvSpPr>
          <p:spPr bwMode="auto">
            <a:xfrm>
              <a:off x="1914" y="8735"/>
              <a:ext cx="4186"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defTabSz="870875">
                <a:defRPr/>
              </a:pPr>
              <a:r>
                <a:rPr lang="zh-CN" altLang="en-US" sz="1524" b="0" dirty="0">
                  <a:solidFill>
                    <a:schemeClr val="accent2">
                      <a:lumMod val="50000"/>
                    </a:schemeClr>
                  </a:solidFill>
                  <a:latin typeface="+mn-lt"/>
                  <a:ea typeface="+mn-ea"/>
                  <a:cs typeface="+mn-ea"/>
                  <a:sym typeface="+mn-lt"/>
                </a:rPr>
                <a:t>万木草堂（广州、康有为）</a:t>
              </a:r>
            </a:p>
          </p:txBody>
        </p:sp>
      </p:grpSp>
      <p:grpSp>
        <p:nvGrpSpPr>
          <p:cNvPr id="51" name="组合 50"/>
          <p:cNvGrpSpPr/>
          <p:nvPr/>
        </p:nvGrpSpPr>
        <p:grpSpPr>
          <a:xfrm>
            <a:off x="3985381" y="3115235"/>
            <a:ext cx="2979662" cy="2478919"/>
            <a:chOff x="6590" y="5177"/>
            <a:chExt cx="4927" cy="4099"/>
          </a:xfrm>
        </p:grpSpPr>
        <p:pic>
          <p:nvPicPr>
            <p:cNvPr id="48" name="图片 47"/>
            <p:cNvPicPr>
              <a:picLocks noChangeAspect="1"/>
            </p:cNvPicPr>
            <p:nvPr/>
          </p:nvPicPr>
          <p:blipFill rotWithShape="1">
            <a:blip r:embed="rId4" cstate="print"/>
            <a:srcRect l="1787" r="1702"/>
            <a:stretch>
              <a:fillRect/>
            </a:stretch>
          </p:blipFill>
          <p:spPr>
            <a:xfrm>
              <a:off x="6590" y="5177"/>
              <a:ext cx="4927" cy="3558"/>
            </a:xfrm>
            <a:prstGeom prst="roundRect">
              <a:avLst>
                <a:gd name="adj" fmla="val 8594"/>
              </a:avLst>
            </a:prstGeom>
            <a:solidFill>
              <a:srgbClr val="FFFFFF">
                <a:shade val="85000"/>
              </a:srgbClr>
            </a:solidFill>
            <a:ln>
              <a:noFill/>
            </a:ln>
            <a:effectLst/>
          </p:spPr>
        </p:pic>
        <p:sp>
          <p:nvSpPr>
            <p:cNvPr id="49" name="文本框 4"/>
            <p:cNvSpPr txBox="1">
              <a:spLocks noChangeArrowheads="1"/>
            </p:cNvSpPr>
            <p:nvPr/>
          </p:nvSpPr>
          <p:spPr bwMode="auto">
            <a:xfrm>
              <a:off x="6990" y="8735"/>
              <a:ext cx="4186"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defTabSz="870875">
                <a:defRPr/>
              </a:pPr>
              <a:r>
                <a:rPr lang="zh-CN" altLang="en-US" sz="1524" b="0" dirty="0">
                  <a:solidFill>
                    <a:schemeClr val="accent2">
                      <a:lumMod val="50000"/>
                    </a:schemeClr>
                  </a:solidFill>
                  <a:latin typeface="+mn-lt"/>
                  <a:ea typeface="+mn-ea"/>
                  <a:cs typeface="+mn-ea"/>
                  <a:sym typeface="+mn-lt"/>
                </a:rPr>
                <a:t>时务学堂（长沙、梁启超）</a:t>
              </a:r>
            </a:p>
          </p:txBody>
        </p:sp>
      </p:grpSp>
      <p:graphicFrame>
        <p:nvGraphicFramePr>
          <p:cNvPr id="39986" name="Group 50"/>
          <p:cNvGraphicFramePr>
            <a:graphicFrameLocks noGrp="1"/>
          </p:cNvGraphicFramePr>
          <p:nvPr/>
        </p:nvGraphicFramePr>
        <p:xfrm>
          <a:off x="7514772" y="2550886"/>
          <a:ext cx="4005338" cy="3096986"/>
        </p:xfrm>
        <a:graphic>
          <a:graphicData uri="http://schemas.openxmlformats.org/drawingml/2006/table">
            <a:tbl>
              <a:tblPr/>
              <a:tblGrid>
                <a:gridCol w="1032933">
                  <a:extLst>
                    <a:ext uri="{9D8B030D-6E8A-4147-A177-3AD203B41FA5}">
                      <a16:colId xmlns:a16="http://schemas.microsoft.com/office/drawing/2014/main" val="20000"/>
                    </a:ext>
                  </a:extLst>
                </a:gridCol>
                <a:gridCol w="999067">
                  <a:extLst>
                    <a:ext uri="{9D8B030D-6E8A-4147-A177-3AD203B41FA5}">
                      <a16:colId xmlns:a16="http://schemas.microsoft.com/office/drawing/2014/main" val="20001"/>
                    </a:ext>
                  </a:extLst>
                </a:gridCol>
                <a:gridCol w="769862">
                  <a:extLst>
                    <a:ext uri="{9D8B030D-6E8A-4147-A177-3AD203B41FA5}">
                      <a16:colId xmlns:a16="http://schemas.microsoft.com/office/drawing/2014/main" val="20002"/>
                    </a:ext>
                  </a:extLst>
                </a:gridCol>
                <a:gridCol w="1203476">
                  <a:extLst>
                    <a:ext uri="{9D8B030D-6E8A-4147-A177-3AD203B41FA5}">
                      <a16:colId xmlns:a16="http://schemas.microsoft.com/office/drawing/2014/main" val="20003"/>
                    </a:ext>
                  </a:extLst>
                </a:gridCol>
              </a:tblGrid>
              <a:tr h="551543">
                <a:tc>
                  <a:txBody>
                    <a:bodyPr/>
                    <a:lstStyle/>
                    <a:p>
                      <a:pPr marL="0" marR="0" lvl="0" indent="0" algn="ctr" defTabSz="914400" rtl="0" eaLnBrk="1" fontAlgn="base" latinLnBrk="0" hangingPunct="1">
                        <a:spcBef>
                          <a:spcPct val="2000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学会名称</a:t>
                      </a:r>
                    </a:p>
                  </a:txBody>
                  <a:tcPr marL="87086" marR="87086" marT="43543" marB="43543"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创办时间</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创办地</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n-ea"/>
                          <a:sym typeface="+mn-lt"/>
                        </a:rPr>
                        <a:t>创办人</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0"/>
                  </a:ext>
                </a:extLst>
              </a:tr>
              <a:tr h="551543">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强学会</a:t>
                      </a:r>
                    </a:p>
                  </a:txBody>
                  <a:tcPr marL="87086" marR="87086" marT="43543" marB="43543"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en-US" altLang="zh-CN"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1895</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上海</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康有为</a:t>
                      </a:r>
                    </a:p>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梁启超</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1043">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粤学会</a:t>
                      </a:r>
                    </a:p>
                  </a:txBody>
                  <a:tcPr marL="87086" marR="87086" marT="43543" marB="43543"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FFF6E0"/>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en-US" altLang="zh-CN"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1897</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FFF6E0"/>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北京</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FFF6E0"/>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康有为</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FFF6E0"/>
                    </a:solidFill>
                  </a:tcPr>
                </a:tc>
                <a:extLst>
                  <a:ext uri="{0D108BD9-81ED-4DB2-BD59-A6C34878D82A}">
                    <a16:rowId xmlns:a16="http://schemas.microsoft.com/office/drawing/2014/main" val="10002"/>
                  </a:ext>
                </a:extLst>
              </a:tr>
              <a:tr h="360438">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闽学会</a:t>
                      </a:r>
                    </a:p>
                  </a:txBody>
                  <a:tcPr marL="87086" marR="87086" marT="43543" marB="43543"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en-US" altLang="zh-CN"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1898</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北京</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林旭</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0438">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蜀学会</a:t>
                      </a:r>
                    </a:p>
                  </a:txBody>
                  <a:tcPr marL="87086" marR="87086" marT="43543" marB="43543"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en-US" altLang="zh-CN"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1898</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北京</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杨锐</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60438">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关学会</a:t>
                      </a:r>
                    </a:p>
                  </a:txBody>
                  <a:tcPr marL="87086" marR="87086" marT="43543" marB="43543"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en-US" altLang="zh-CN"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1898</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北京</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杨深秀</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51543">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南学会</a:t>
                      </a:r>
                    </a:p>
                  </a:txBody>
                  <a:tcPr marL="87086" marR="87086" marT="43543" marB="43543"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rgbClr val="FFF6E0"/>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en-US" altLang="zh-CN"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1898</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rgbClr val="FFF6E0"/>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湖南</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rgbClr val="FFF6E0"/>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谭嗣同</a:t>
                      </a:r>
                    </a:p>
                    <a:p>
                      <a:pPr marL="0" marR="0" lvl="0" indent="0" algn="ctr" defTabSz="914400" rtl="0" eaLnBrk="1" fontAlgn="base" latinLnBrk="0" hangingPunct="1">
                        <a:spcBef>
                          <a:spcPct val="0"/>
                        </a:spcBef>
                        <a:spcAft>
                          <a:spcPct val="0"/>
                        </a:spcAft>
                        <a:buClr>
                          <a:schemeClr val="folHlink"/>
                        </a:buClr>
                        <a:buSzPct val="85000"/>
                        <a:buFont typeface="Wingdings 2" panose="05020102010507070707" pitchFamily="18" charset="2"/>
                        <a:buNone/>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mn-ea"/>
                          <a:sym typeface="+mn-lt"/>
                        </a:rPr>
                        <a:t>唐才常</a:t>
                      </a:r>
                    </a:p>
                  </a:txBody>
                  <a:tcPr marL="87086" marR="87086" marT="43543" marB="43543"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rgbClr val="FFF6E0"/>
                    </a:solidFill>
                  </a:tcPr>
                </a:tc>
                <a:extLst>
                  <a:ext uri="{0D108BD9-81ED-4DB2-BD59-A6C34878D82A}">
                    <a16:rowId xmlns:a16="http://schemas.microsoft.com/office/drawing/2014/main" val="10006"/>
                  </a:ext>
                </a:extLst>
              </a:tr>
            </a:tbl>
          </a:graphicData>
        </a:graphic>
      </p:graphicFrame>
      <p:sp>
        <p:nvSpPr>
          <p:cNvPr id="52"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53" name="组合 52"/>
          <p:cNvGrpSpPr/>
          <p:nvPr/>
        </p:nvGrpSpPr>
        <p:grpSpPr>
          <a:xfrm>
            <a:off x="577635" y="740616"/>
            <a:ext cx="4600336" cy="675670"/>
            <a:chOff x="7343608" y="3819822"/>
            <a:chExt cx="10536060" cy="1066800"/>
          </a:xfrm>
          <a:solidFill>
            <a:srgbClr val="C00000"/>
          </a:solidFill>
        </p:grpSpPr>
        <p:sp>
          <p:nvSpPr>
            <p:cNvPr id="54"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5"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（二）维新派及其活动</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62341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linds(horizontal)">
                                      <p:cBhvr>
                                        <p:cTn id="10" dur="500"/>
                                        <p:tgtEl>
                                          <p:spTgt spid="51"/>
                                        </p:tgtEl>
                                      </p:cBhvr>
                                    </p:animEffect>
                                  </p:childTnLst>
                                </p:cTn>
                              </p:par>
                              <p:par>
                                <p:cTn id="11" presetID="42"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9986"/>
                                        </p:tgtEl>
                                        <p:attrNameLst>
                                          <p:attrName>style.visibility</p:attrName>
                                        </p:attrNameLst>
                                      </p:cBhvr>
                                      <p:to>
                                        <p:strVal val="visible"/>
                                      </p:to>
                                    </p:set>
                                    <p:animEffect transition="in" filter="blinds(horizontal)">
                                      <p:cBhvr>
                                        <p:cTn id="20" dur="500"/>
                                        <p:tgtEl>
                                          <p:spTgt spid="39986"/>
                                        </p:tgtEl>
                                      </p:cBhvr>
                                    </p:animEffect>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93"/>
            <a:ext cx="12192000" cy="1199251"/>
          </a:xfrm>
          <a:prstGeom prst="rect">
            <a:avLst/>
          </a:prstGeom>
          <a:solidFill>
            <a:srgbClr val="04487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0" name="KSO_Shape"/>
          <p:cNvSpPr/>
          <p:nvPr/>
        </p:nvSpPr>
        <p:spPr bwMode="auto">
          <a:xfrm>
            <a:off x="8211991" y="3608819"/>
            <a:ext cx="321563" cy="273865"/>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00">
              <a:solidFill>
                <a:srgbClr val="1C666E"/>
              </a:solidFill>
              <a:ea typeface="宋体" panose="02010600030101010101" pitchFamily="2" charset="-122"/>
            </a:endParaRPr>
          </a:p>
        </p:txBody>
      </p:sp>
      <p:sp>
        <p:nvSpPr>
          <p:cNvPr id="21" name="KSO_Shape"/>
          <p:cNvSpPr/>
          <p:nvPr/>
        </p:nvSpPr>
        <p:spPr bwMode="auto">
          <a:xfrm>
            <a:off x="3597623" y="4542754"/>
            <a:ext cx="317450" cy="31427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00">
              <a:solidFill>
                <a:srgbClr val="1C666E"/>
              </a:solidFill>
              <a:ea typeface="宋体" panose="02010600030101010101" pitchFamily="2" charset="-122"/>
            </a:endParaRPr>
          </a:p>
        </p:txBody>
      </p:sp>
      <p:sp>
        <p:nvSpPr>
          <p:cNvPr id="22" name="KSO_Shape"/>
          <p:cNvSpPr/>
          <p:nvPr/>
        </p:nvSpPr>
        <p:spPr bwMode="auto">
          <a:xfrm>
            <a:off x="8210504" y="5494831"/>
            <a:ext cx="346551" cy="294567"/>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00">
              <a:solidFill>
                <a:srgbClr val="1C666E"/>
              </a:solidFill>
              <a:ea typeface="宋体" panose="02010600030101010101" pitchFamily="2" charset="-122"/>
            </a:endParaRPr>
          </a:p>
        </p:txBody>
      </p:sp>
      <p:grpSp>
        <p:nvGrpSpPr>
          <p:cNvPr id="32" name="组合 31"/>
          <p:cNvGrpSpPr/>
          <p:nvPr/>
        </p:nvGrpSpPr>
        <p:grpSpPr>
          <a:xfrm>
            <a:off x="6500569" y="548224"/>
            <a:ext cx="1395280" cy="1395280"/>
            <a:chOff x="1677608" y="2996952"/>
            <a:chExt cx="1395643" cy="1395643"/>
          </a:xfrm>
        </p:grpSpPr>
        <p:sp>
          <p:nvSpPr>
            <p:cNvPr id="33"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34" name="Oval 29"/>
            <p:cNvSpPr>
              <a:spLocks noChangeAspect="1"/>
            </p:cNvSpPr>
            <p:nvPr/>
          </p:nvSpPr>
          <p:spPr>
            <a:xfrm>
              <a:off x="1850114" y="3169458"/>
              <a:ext cx="1050630" cy="1050630"/>
            </a:xfrm>
            <a:prstGeom prst="ellipse">
              <a:avLst/>
            </a:prstGeom>
            <a:solidFill>
              <a:srgbClr val="044875"/>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2" name="TextBox 41"/>
          <p:cNvSpPr txBox="1"/>
          <p:nvPr/>
        </p:nvSpPr>
        <p:spPr>
          <a:xfrm flipH="1">
            <a:off x="7018821" y="862568"/>
            <a:ext cx="359946" cy="7683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录</a:t>
            </a:r>
            <a:endParaRPr lang="id-ID" sz="4400"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564454" y="548859"/>
            <a:ext cx="1395280" cy="1395280"/>
            <a:chOff x="1677608" y="2996952"/>
            <a:chExt cx="1395643" cy="1395643"/>
          </a:xfrm>
        </p:grpSpPr>
        <p:sp>
          <p:nvSpPr>
            <p:cNvPr id="14"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latin typeface="微软雅黑" panose="020B0503020204020204" pitchFamily="34" charset="-122"/>
                <a:ea typeface="微软雅黑" panose="020B0503020204020204" pitchFamily="34" charset="-122"/>
              </a:endParaRPr>
            </a:p>
          </p:txBody>
        </p:sp>
        <p:sp>
          <p:nvSpPr>
            <p:cNvPr id="15" name="Oval 29"/>
            <p:cNvSpPr>
              <a:spLocks noChangeAspect="1"/>
            </p:cNvSpPr>
            <p:nvPr/>
          </p:nvSpPr>
          <p:spPr>
            <a:xfrm>
              <a:off x="1850114" y="3169458"/>
              <a:ext cx="1050630" cy="1050630"/>
            </a:xfrm>
            <a:prstGeom prst="ellipse">
              <a:avLst/>
            </a:prstGeom>
            <a:solidFill>
              <a:srgbClr val="044875"/>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6" name="TextBox 41"/>
          <p:cNvSpPr txBox="1"/>
          <p:nvPr/>
        </p:nvSpPr>
        <p:spPr>
          <a:xfrm flipH="1">
            <a:off x="5082071" y="862568"/>
            <a:ext cx="359946" cy="768350"/>
          </a:xfrm>
          <a:prstGeom prst="rect">
            <a:avLst/>
          </a:prstGeom>
          <a:noFill/>
        </p:spPr>
        <p:txBody>
          <a:bodyPr wrap="square" rtlCol="0">
            <a:spAutoFit/>
          </a:bodyPr>
          <a:lstStyle/>
          <a:p>
            <a:pPr algn="ctr"/>
            <a:r>
              <a:rPr lang="zh-CN" altLang="id-ID" sz="4400" b="1" dirty="0">
                <a:solidFill>
                  <a:schemeClr val="bg1"/>
                </a:solidFill>
                <a:latin typeface="微软雅黑" panose="020B0503020204020204" pitchFamily="34" charset="-122"/>
                <a:ea typeface="微软雅黑" panose="020B0503020204020204" pitchFamily="34" charset="-122"/>
              </a:rPr>
              <a:t>目</a:t>
            </a:r>
          </a:p>
        </p:txBody>
      </p:sp>
      <p:grpSp>
        <p:nvGrpSpPr>
          <p:cNvPr id="38" name="组合 71"/>
          <p:cNvGrpSpPr/>
          <p:nvPr/>
        </p:nvGrpSpPr>
        <p:grpSpPr bwMode="auto">
          <a:xfrm>
            <a:off x="1343660" y="2787650"/>
            <a:ext cx="9287510" cy="713105"/>
            <a:chOff x="5908142" y="1397569"/>
            <a:chExt cx="8054279" cy="713199"/>
          </a:xfrm>
        </p:grpSpPr>
        <p:sp>
          <p:nvSpPr>
            <p:cNvPr id="39" name="文本框 73"/>
            <p:cNvSpPr txBox="1">
              <a:spLocks noChangeArrowheads="1"/>
            </p:cNvSpPr>
            <p:nvPr/>
          </p:nvSpPr>
          <p:spPr bwMode="auto">
            <a:xfrm>
              <a:off x="8009584" y="1506168"/>
              <a:ext cx="5952837"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smtClean="0">
                  <a:solidFill>
                    <a:srgbClr val="044875"/>
                  </a:solidFill>
                  <a:latin typeface="黑体" panose="02010609060101010101" pitchFamily="49" charset="-122"/>
                  <a:ea typeface="黑体" panose="02010609060101010101" pitchFamily="49" charset="-122"/>
                </a:rPr>
                <a:t>农民群众斗争风暴的起落</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40" name="矩形 39"/>
            <p:cNvSpPr/>
            <p:nvPr/>
          </p:nvSpPr>
          <p:spPr>
            <a:xfrm>
              <a:off x="7180781" y="1397569"/>
              <a:ext cx="6781640"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41" name="直接连接符 40"/>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3" name="组合 76"/>
            <p:cNvGrpSpPr/>
            <p:nvPr/>
          </p:nvGrpSpPr>
          <p:grpSpPr bwMode="auto">
            <a:xfrm>
              <a:off x="5908142" y="1397569"/>
              <a:ext cx="1272640" cy="713199"/>
              <a:chOff x="5801462" y="1397569"/>
              <a:chExt cx="1272640" cy="713199"/>
            </a:xfrm>
          </p:grpSpPr>
          <p:sp>
            <p:nvSpPr>
              <p:cNvPr id="51" name="矩形 50"/>
              <p:cNvSpPr/>
              <p:nvPr/>
            </p:nvSpPr>
            <p:spPr>
              <a:xfrm>
                <a:off x="5889190" y="1397569"/>
                <a:ext cx="1117961"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文本框 78"/>
              <p:cNvSpPr txBox="1">
                <a:spLocks noChangeArrowheads="1"/>
              </p:cNvSpPr>
              <p:nvPr/>
            </p:nvSpPr>
            <p:spPr bwMode="auto">
              <a:xfrm>
                <a:off x="5801462" y="1506168"/>
                <a:ext cx="1272640"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第一节</a:t>
                </a:r>
              </a:p>
            </p:txBody>
          </p:sp>
        </p:grpSp>
      </p:grpSp>
      <p:grpSp>
        <p:nvGrpSpPr>
          <p:cNvPr id="60" name="组合 71"/>
          <p:cNvGrpSpPr/>
          <p:nvPr/>
        </p:nvGrpSpPr>
        <p:grpSpPr bwMode="auto">
          <a:xfrm>
            <a:off x="1343660" y="3829685"/>
            <a:ext cx="9287510" cy="713105"/>
            <a:chOff x="5908142" y="1397569"/>
            <a:chExt cx="8054279" cy="713199"/>
          </a:xfrm>
        </p:grpSpPr>
        <p:sp>
          <p:nvSpPr>
            <p:cNvPr id="61" name="文本框 73"/>
            <p:cNvSpPr txBox="1">
              <a:spLocks noChangeArrowheads="1"/>
            </p:cNvSpPr>
            <p:nvPr/>
          </p:nvSpPr>
          <p:spPr bwMode="auto">
            <a:xfrm>
              <a:off x="8009584" y="1506168"/>
              <a:ext cx="5952837"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洋务运动的兴衰</a:t>
              </a:r>
            </a:p>
          </p:txBody>
        </p:sp>
        <p:sp>
          <p:nvSpPr>
            <p:cNvPr id="69" name="矩形 68"/>
            <p:cNvSpPr/>
            <p:nvPr/>
          </p:nvSpPr>
          <p:spPr>
            <a:xfrm>
              <a:off x="7180781" y="1397569"/>
              <a:ext cx="6781640"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0" name="直接连接符 69"/>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71" name="组合 76"/>
            <p:cNvGrpSpPr/>
            <p:nvPr/>
          </p:nvGrpSpPr>
          <p:grpSpPr bwMode="auto">
            <a:xfrm>
              <a:off x="5908142" y="1397569"/>
              <a:ext cx="1272640" cy="713199"/>
              <a:chOff x="5801462" y="1397569"/>
              <a:chExt cx="1272640" cy="713199"/>
            </a:xfrm>
          </p:grpSpPr>
          <p:sp>
            <p:nvSpPr>
              <p:cNvPr id="72" name="矩形 71"/>
              <p:cNvSpPr/>
              <p:nvPr/>
            </p:nvSpPr>
            <p:spPr>
              <a:xfrm>
                <a:off x="5889190" y="1397569"/>
                <a:ext cx="1117961"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3" name="文本框 78"/>
              <p:cNvSpPr txBox="1">
                <a:spLocks noChangeArrowheads="1"/>
              </p:cNvSpPr>
              <p:nvPr/>
            </p:nvSpPr>
            <p:spPr bwMode="auto">
              <a:xfrm>
                <a:off x="5801462" y="1506168"/>
                <a:ext cx="1272640"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第二节</a:t>
                </a:r>
              </a:p>
            </p:txBody>
          </p:sp>
        </p:grpSp>
      </p:grpSp>
      <p:grpSp>
        <p:nvGrpSpPr>
          <p:cNvPr id="74" name="组合 71"/>
          <p:cNvGrpSpPr/>
          <p:nvPr/>
        </p:nvGrpSpPr>
        <p:grpSpPr bwMode="auto">
          <a:xfrm>
            <a:off x="1343660" y="4857115"/>
            <a:ext cx="9287510" cy="713105"/>
            <a:chOff x="5908142" y="1397569"/>
            <a:chExt cx="8054279" cy="713199"/>
          </a:xfrm>
        </p:grpSpPr>
        <p:sp>
          <p:nvSpPr>
            <p:cNvPr id="75" name="文本框 73"/>
            <p:cNvSpPr txBox="1">
              <a:spLocks noChangeArrowheads="1"/>
            </p:cNvSpPr>
            <p:nvPr/>
          </p:nvSpPr>
          <p:spPr bwMode="auto">
            <a:xfrm>
              <a:off x="8009584" y="1506168"/>
              <a:ext cx="5952837"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smtClean="0">
                  <a:solidFill>
                    <a:srgbClr val="044875"/>
                  </a:solidFill>
                  <a:latin typeface="黑体" panose="02010609060101010101" pitchFamily="49" charset="-122"/>
                  <a:ea typeface="黑体" panose="02010609060101010101" pitchFamily="49" charset="-122"/>
                </a:rPr>
                <a:t>维新运动的兴起和夭折</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76" name="矩形 75"/>
            <p:cNvSpPr/>
            <p:nvPr/>
          </p:nvSpPr>
          <p:spPr>
            <a:xfrm>
              <a:off x="7180781" y="1397569"/>
              <a:ext cx="6781640"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7" name="直接连接符 76"/>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78" name="组合 76"/>
            <p:cNvGrpSpPr/>
            <p:nvPr/>
          </p:nvGrpSpPr>
          <p:grpSpPr bwMode="auto">
            <a:xfrm>
              <a:off x="5908142" y="1397569"/>
              <a:ext cx="1272640" cy="713199"/>
              <a:chOff x="5801462" y="1397569"/>
              <a:chExt cx="1272640" cy="713199"/>
            </a:xfrm>
          </p:grpSpPr>
          <p:sp>
            <p:nvSpPr>
              <p:cNvPr id="79" name="矩形 78"/>
              <p:cNvSpPr/>
              <p:nvPr/>
            </p:nvSpPr>
            <p:spPr>
              <a:xfrm>
                <a:off x="5889190" y="1397569"/>
                <a:ext cx="1117961" cy="713199"/>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0" name="文本框 78"/>
              <p:cNvSpPr txBox="1">
                <a:spLocks noChangeArrowheads="1"/>
              </p:cNvSpPr>
              <p:nvPr/>
            </p:nvSpPr>
            <p:spPr bwMode="auto">
              <a:xfrm>
                <a:off x="5801462" y="1506168"/>
                <a:ext cx="1272640"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第三节</a:t>
                </a:r>
              </a:p>
            </p:txBody>
          </p:sp>
        </p:grpSp>
      </p:grpSp>
    </p:spTree>
    <p:extLst>
      <p:ext uri="{BB962C8B-B14F-4D97-AF65-F5344CB8AC3E}">
        <p14:creationId xmlns:p14="http://schemas.microsoft.com/office/powerpoint/2010/main" val="8570516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75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par>
                                <p:cTn id="18" presetID="53" presetClass="entr" presetSubtype="16" fill="hold" grpId="0" nodeType="withEffect">
                                  <p:stCondLst>
                                    <p:cond delay="225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par>
                                <p:cTn id="23" presetID="53" presetClass="entr" presetSubtype="16" fill="hold" grpId="0" nodeType="withEffect">
                                  <p:stCondLst>
                                    <p:cond delay="225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225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2" presetClass="entr" presetSubtype="1" fill="hold" nodeType="withEffect">
                                  <p:stCondLst>
                                    <p:cond delay="25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0-#ppt_h/2"/>
                                          </p:val>
                                        </p:tav>
                                        <p:tav tm="100000">
                                          <p:val>
                                            <p:strVal val="#ppt_y"/>
                                          </p:val>
                                        </p:tav>
                                      </p:tavLst>
                                    </p:anim>
                                  </p:childTnLst>
                                </p:cTn>
                              </p:par>
                              <p:par>
                                <p:cTn id="37" presetID="53" presetClass="entr" presetSubtype="16" fill="hold" grpId="0" nodeType="withEffect">
                                  <p:stCondLst>
                                    <p:cond delay="75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0" grpId="0" bldLvl="0" animBg="1"/>
      <p:bldP spid="21" grpId="0" bldLvl="0" animBg="1"/>
      <p:bldP spid="22" grpId="0" bldLvl="0" animBg="1"/>
      <p:bldP spid="42"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966410" y="2293862"/>
            <a:ext cx="11040533" cy="4376662"/>
          </a:xfrm>
          <a:prstGeom prst="roundRect">
            <a:avLst>
              <a:gd name="adj" fmla="val 3057"/>
            </a:avLst>
          </a:prstGeom>
          <a:noFill/>
          <a:ln w="25400">
            <a:solidFill>
              <a:schemeClr val="tx1">
                <a:lumMod val="50000"/>
                <a:lumOff val="50000"/>
              </a:schemeClr>
            </a:solidFill>
            <a:prstDash val="sysDash"/>
          </a:ln>
          <a:effectLst/>
        </p:spPr>
        <p:style>
          <a:lnRef idx="1">
            <a:schemeClr val="accent2"/>
          </a:lnRef>
          <a:fillRef idx="3">
            <a:schemeClr val="accent2"/>
          </a:fillRef>
          <a:effectRef idx="2">
            <a:schemeClr val="accent2"/>
          </a:effectRef>
          <a:fontRef idx="minor">
            <a:schemeClr val="lt1"/>
          </a:fontRef>
        </p:style>
        <p:txBody>
          <a:bodyPr lIns="83545" tIns="41772" rIns="83545" bIns="41772" anchor="ctr"/>
          <a:lstStyle/>
          <a:p>
            <a:pPr marL="0" lvl="2" algn="ctr" fontAlgn="ctr">
              <a:buClr>
                <a:srgbClr val="FF0000"/>
              </a:buClr>
              <a:buSzPct val="70000"/>
              <a:tabLst>
                <a:tab pos="124583" algn="l"/>
              </a:tabLst>
              <a:defRPr/>
            </a:pPr>
            <a:endParaRPr lang="zh-CN" altLang="en-US" sz="1524" b="1" dirty="0">
              <a:solidFill>
                <a:prstClr val="white"/>
              </a:solidFill>
              <a:latin typeface="微软雅黑" panose="020B0503020204020204" pitchFamily="34" charset="-122"/>
              <a:ea typeface="微软雅黑" panose="020B0503020204020204" pitchFamily="34" charset="-122"/>
            </a:endParaRPr>
          </a:p>
        </p:txBody>
      </p:sp>
      <p:grpSp>
        <p:nvGrpSpPr>
          <p:cNvPr id="6" name="组合 20"/>
          <p:cNvGrpSpPr/>
          <p:nvPr/>
        </p:nvGrpSpPr>
        <p:grpSpPr>
          <a:xfrm>
            <a:off x="1574498" y="2454660"/>
            <a:ext cx="2033814" cy="710595"/>
            <a:chOff x="1296856" y="1828801"/>
            <a:chExt cx="1980000" cy="468000"/>
          </a:xfrm>
          <a:solidFill>
            <a:srgbClr val="002060"/>
          </a:solidFill>
          <a:effectLst/>
        </p:grpSpPr>
        <p:sp>
          <p:nvSpPr>
            <p:cNvPr id="7" name="圆角矩形 6"/>
            <p:cNvSpPr/>
            <p:nvPr/>
          </p:nvSpPr>
          <p:spPr>
            <a:xfrm>
              <a:off x="1296856" y="1828801"/>
              <a:ext cx="1980000" cy="468000"/>
            </a:xfrm>
            <a:prstGeom prst="roundRect">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dirty="0">
                <a:solidFill>
                  <a:schemeClr val="bg1"/>
                </a:solidFill>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1407754" y="1828802"/>
              <a:ext cx="1758204" cy="43686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5" b="1" dirty="0">
                  <a:solidFill>
                    <a:schemeClr val="bg1"/>
                  </a:solidFill>
                  <a:latin typeface="宋体" panose="02010600030101010101" pitchFamily="2" charset="-122"/>
                  <a:ea typeface="宋体" panose="02010600030101010101" pitchFamily="2" charset="-122"/>
                </a:rPr>
                <a:t>要不要变法</a:t>
              </a:r>
            </a:p>
          </p:txBody>
        </p:sp>
      </p:grpSp>
      <p:grpSp>
        <p:nvGrpSpPr>
          <p:cNvPr id="9" name="组合 22"/>
          <p:cNvGrpSpPr/>
          <p:nvPr/>
        </p:nvGrpSpPr>
        <p:grpSpPr>
          <a:xfrm>
            <a:off x="8658981" y="2448076"/>
            <a:ext cx="3005667" cy="795867"/>
            <a:chOff x="6443336" y="1828801"/>
            <a:chExt cx="1980000" cy="468000"/>
          </a:xfrm>
          <a:solidFill>
            <a:srgbClr val="002060"/>
          </a:solidFill>
          <a:effectLst/>
        </p:grpSpPr>
        <p:sp>
          <p:nvSpPr>
            <p:cNvPr id="10" name="圆角矩形 9"/>
            <p:cNvSpPr/>
            <p:nvPr/>
          </p:nvSpPr>
          <p:spPr>
            <a:xfrm>
              <a:off x="6443336" y="1828801"/>
              <a:ext cx="1980000" cy="468000"/>
            </a:xfrm>
            <a:prstGeom prst="roundRect">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dirty="0">
                <a:solidFill>
                  <a:schemeClr val="bg1"/>
                </a:solidFill>
                <a:latin typeface="微软雅黑" panose="020B0503020204020204" pitchFamily="34" charset="-122"/>
                <a:ea typeface="微软雅黑" panose="020B0503020204020204" pitchFamily="34" charset="-122"/>
              </a:endParaRPr>
            </a:p>
          </p:txBody>
        </p:sp>
        <p:sp>
          <p:nvSpPr>
            <p:cNvPr id="11" name="矩形 10"/>
            <p:cNvSpPr>
              <a:spLocks noChangeArrowheads="1"/>
            </p:cNvSpPr>
            <p:nvPr/>
          </p:nvSpPr>
          <p:spPr bwMode="auto">
            <a:xfrm>
              <a:off x="6581417" y="1828802"/>
              <a:ext cx="1758204" cy="42525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5" b="1" dirty="0">
                  <a:solidFill>
                    <a:schemeClr val="bg1"/>
                  </a:solidFill>
                  <a:latin typeface="宋体" panose="02010600030101010101" pitchFamily="2" charset="-122"/>
                  <a:ea typeface="宋体" panose="02010600030101010101" pitchFamily="2" charset="-122"/>
                </a:rPr>
                <a:t>要不要废八股、改科举、兴新学</a:t>
              </a:r>
            </a:p>
          </p:txBody>
        </p:sp>
      </p:grpSp>
      <p:grpSp>
        <p:nvGrpSpPr>
          <p:cNvPr id="12" name="组合 25"/>
          <p:cNvGrpSpPr/>
          <p:nvPr/>
        </p:nvGrpSpPr>
        <p:grpSpPr>
          <a:xfrm>
            <a:off x="8182429" y="3314700"/>
            <a:ext cx="3735614" cy="3239105"/>
            <a:chOff x="6373242" y="2411668"/>
            <a:chExt cx="2365660" cy="3466408"/>
          </a:xfrm>
          <a:effectLst/>
        </p:grpSpPr>
        <p:sp>
          <p:nvSpPr>
            <p:cNvPr id="13" name="圆角矩形 12"/>
            <p:cNvSpPr/>
            <p:nvPr/>
          </p:nvSpPr>
          <p:spPr bwMode="auto">
            <a:xfrm>
              <a:off x="6373242" y="2411668"/>
              <a:ext cx="2311277" cy="3466408"/>
            </a:xfrm>
            <a:prstGeom prst="roundRect">
              <a:avLst>
                <a:gd name="adj" fmla="val 5200"/>
              </a:avLst>
            </a:prstGeom>
            <a:solidFill>
              <a:schemeClr val="bg1">
                <a:alpha val="60000"/>
              </a:schemeClr>
            </a:solidFill>
            <a:ln w="19050">
              <a:solidFill>
                <a:schemeClr val="accent6">
                  <a:lumMod val="50000"/>
                </a:schemeClr>
              </a:solid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lstStyle/>
            <a:p>
              <a:pPr marL="0" lvl="2" algn="ctr" fontAlgn="ctr">
                <a:buClr>
                  <a:srgbClr val="FF0000"/>
                </a:buClr>
                <a:buSzPct val="70000"/>
                <a:buFont typeface="Wingdings" panose="05000000000000000000" pitchFamily="2" charset="2"/>
                <a:buChar char="n"/>
                <a:tabLst>
                  <a:tab pos="124583" algn="l"/>
                </a:tabLst>
                <a:defRPr/>
              </a:pPr>
              <a:endParaRPr lang="zh-CN" altLang="en-US" sz="1238" dirty="0">
                <a:ln>
                  <a:solidFill>
                    <a:sysClr val="windowText" lastClr="000000"/>
                  </a:solidFill>
                </a:ln>
                <a:solidFill>
                  <a:prstClr val="black"/>
                </a:solidFill>
                <a:latin typeface="微软雅黑" panose="020B0503020204020204" pitchFamily="34" charset="-122"/>
                <a:ea typeface="微软雅黑" panose="020B0503020204020204" pitchFamily="34" charset="-122"/>
              </a:endParaRPr>
            </a:p>
          </p:txBody>
        </p:sp>
        <p:sp>
          <p:nvSpPr>
            <p:cNvPr id="14" name="矩形 26"/>
            <p:cNvSpPr>
              <a:spLocks noChangeArrowheads="1"/>
            </p:cNvSpPr>
            <p:nvPr/>
          </p:nvSpPr>
          <p:spPr bwMode="auto">
            <a:xfrm>
              <a:off x="6427625" y="2659693"/>
              <a:ext cx="2311277" cy="3172839"/>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eaLnBrk="1" hangingPunct="1"/>
              <a:r>
                <a:rPr lang="zh-CN" altLang="en-US" sz="1714" b="1" dirty="0">
                  <a:solidFill>
                    <a:prstClr val="black"/>
                  </a:solidFill>
                  <a:latin typeface="宋体" panose="02010600030101010101" pitchFamily="2" charset="-122"/>
                </a:rPr>
                <a:t>顽</a:t>
              </a:r>
              <a:r>
                <a:rPr lang="zh-CN" altLang="en-US" sz="1714" dirty="0">
                  <a:solidFill>
                    <a:prstClr val="black"/>
                  </a:solidFill>
                  <a:latin typeface="宋体" panose="02010600030101010101" pitchFamily="2" charset="-122"/>
                </a:rPr>
                <a:t>：科举制度废则圣道衰，人心乱矣；中人之学西学，但知夷意而变我民，使人相率而入于夷狄。</a:t>
              </a:r>
            </a:p>
            <a:p>
              <a:pPr eaLnBrk="1" hangingPunct="1"/>
              <a:endParaRPr lang="zh-CN" altLang="en-US" sz="1714" dirty="0">
                <a:solidFill>
                  <a:prstClr val="black"/>
                </a:solidFill>
                <a:latin typeface="宋体" panose="02010600030101010101" pitchFamily="2" charset="-122"/>
              </a:endParaRPr>
            </a:p>
            <a:p>
              <a:pPr eaLnBrk="1" hangingPunct="1"/>
              <a:r>
                <a:rPr lang="zh-CN" altLang="en-US" sz="1714" b="1" dirty="0">
                  <a:solidFill>
                    <a:prstClr val="black"/>
                  </a:solidFill>
                  <a:latin typeface="宋体" panose="02010600030101010101" pitchFamily="2" charset="-122"/>
                </a:rPr>
                <a:t>洋</a:t>
              </a:r>
              <a:r>
                <a:rPr lang="zh-CN" altLang="en-US" sz="1714" dirty="0">
                  <a:solidFill>
                    <a:prstClr val="black"/>
                  </a:solidFill>
                  <a:latin typeface="宋体" panose="02010600030101010101" pitchFamily="2" charset="-122"/>
                </a:rPr>
                <a:t>：中学为体，西学为用。讲西学必先通中学，必以中学固其根柢。</a:t>
              </a:r>
            </a:p>
            <a:p>
              <a:pPr eaLnBrk="1" hangingPunct="1"/>
              <a:endParaRPr lang="zh-CN" altLang="en-US" sz="1714" dirty="0">
                <a:solidFill>
                  <a:prstClr val="black"/>
                </a:solidFill>
                <a:latin typeface="宋体" panose="02010600030101010101" pitchFamily="2" charset="-122"/>
              </a:endParaRPr>
            </a:p>
            <a:p>
              <a:pPr eaLnBrk="1" hangingPunct="1"/>
              <a:r>
                <a:rPr lang="zh-CN" altLang="en-US" sz="1714" b="1" dirty="0">
                  <a:solidFill>
                    <a:prstClr val="black"/>
                  </a:solidFill>
                  <a:latin typeface="宋体" panose="02010600030101010101" pitchFamily="2" charset="-122"/>
                </a:rPr>
                <a:t>维</a:t>
              </a:r>
              <a:r>
                <a:rPr lang="zh-CN" altLang="en-US" sz="1714" dirty="0">
                  <a:solidFill>
                    <a:prstClr val="black"/>
                  </a:solidFill>
                  <a:latin typeface="宋体" panose="02010600030101010101" pitchFamily="2" charset="-122"/>
                </a:rPr>
                <a:t>：变法之本，在育人才，人才之兴，在开学校，学校之立，在变科举。</a:t>
              </a:r>
              <a:endParaRPr lang="zh-CN" altLang="en-US" sz="1524" dirty="0">
                <a:solidFill>
                  <a:prstClr val="black"/>
                </a:solidFill>
                <a:latin typeface="宋体" panose="02010600030101010101" pitchFamily="2" charset="-122"/>
              </a:endParaRPr>
            </a:p>
            <a:p>
              <a:pPr eaLnBrk="1" hangingPunct="1"/>
              <a:endParaRPr lang="en-US" altLang="zh-CN" sz="1524" dirty="0">
                <a:solidFill>
                  <a:prstClr val="black"/>
                </a:solidFill>
                <a:latin typeface="微软雅黑" panose="020B0503020204020204" pitchFamily="34" charset="-122"/>
                <a:ea typeface="微软雅黑" panose="020B0503020204020204" pitchFamily="34" charset="-122"/>
              </a:endParaRPr>
            </a:p>
          </p:txBody>
        </p:sp>
      </p:grpSp>
      <p:grpSp>
        <p:nvGrpSpPr>
          <p:cNvPr id="15" name="组合 21"/>
          <p:cNvGrpSpPr/>
          <p:nvPr/>
        </p:nvGrpSpPr>
        <p:grpSpPr>
          <a:xfrm>
            <a:off x="4673600" y="2466220"/>
            <a:ext cx="3234267" cy="777119"/>
            <a:chOff x="3883687" y="1825261"/>
            <a:chExt cx="1980000" cy="471540"/>
          </a:xfrm>
          <a:solidFill>
            <a:srgbClr val="002060"/>
          </a:solidFill>
          <a:effectLst/>
        </p:grpSpPr>
        <p:sp>
          <p:nvSpPr>
            <p:cNvPr id="16" name="圆角矩形 15"/>
            <p:cNvSpPr/>
            <p:nvPr/>
          </p:nvSpPr>
          <p:spPr>
            <a:xfrm>
              <a:off x="3883687" y="1828801"/>
              <a:ext cx="1980000" cy="468000"/>
            </a:xfrm>
            <a:prstGeom prst="roundRect">
              <a:avLst/>
            </a:prstGeom>
            <a:grpFill/>
            <a:ln w="25400">
              <a:noFill/>
            </a:ln>
            <a:effectLst/>
          </p:spPr>
          <p:style>
            <a:lnRef idx="1">
              <a:schemeClr val="accent2"/>
            </a:lnRef>
            <a:fillRef idx="3">
              <a:schemeClr val="accent2"/>
            </a:fillRef>
            <a:effectRef idx="2">
              <a:schemeClr val="accent2"/>
            </a:effectRef>
            <a:fontRef idx="minor">
              <a:schemeClr val="lt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a:p>
          </p:txBody>
        </p:sp>
        <p:sp>
          <p:nvSpPr>
            <p:cNvPr id="17" name="矩形 16"/>
            <p:cNvSpPr>
              <a:spLocks noChangeArrowheads="1"/>
            </p:cNvSpPr>
            <p:nvPr/>
          </p:nvSpPr>
          <p:spPr bwMode="auto">
            <a:xfrm>
              <a:off x="3994585" y="1825261"/>
              <a:ext cx="1758204" cy="41677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5" b="1" dirty="0">
                  <a:solidFill>
                    <a:schemeClr val="bg1"/>
                  </a:solidFill>
                  <a:latin typeface="宋体" panose="02010600030101010101" pitchFamily="2" charset="-122"/>
                  <a:ea typeface="宋体" panose="02010600030101010101" pitchFamily="2" charset="-122"/>
                </a:rPr>
                <a:t>要不要兴民权、设议院、实行君主立宪</a:t>
              </a:r>
            </a:p>
          </p:txBody>
        </p:sp>
      </p:grpSp>
      <p:grpSp>
        <p:nvGrpSpPr>
          <p:cNvPr id="19" name="组合 24"/>
          <p:cNvGrpSpPr/>
          <p:nvPr/>
        </p:nvGrpSpPr>
        <p:grpSpPr>
          <a:xfrm>
            <a:off x="4540553" y="3343124"/>
            <a:ext cx="3500967" cy="3231243"/>
            <a:chOff x="3649687" y="2411668"/>
            <a:chExt cx="2448000" cy="3199202"/>
          </a:xfrm>
          <a:effectLst/>
        </p:grpSpPr>
        <p:sp>
          <p:nvSpPr>
            <p:cNvPr id="20" name="圆角矩形 19"/>
            <p:cNvSpPr/>
            <p:nvPr/>
          </p:nvSpPr>
          <p:spPr bwMode="auto">
            <a:xfrm>
              <a:off x="3649687" y="2411668"/>
              <a:ext cx="2448000" cy="3199202"/>
            </a:xfrm>
            <a:prstGeom prst="roundRect">
              <a:avLst>
                <a:gd name="adj" fmla="val 5869"/>
              </a:avLst>
            </a:prstGeom>
            <a:solidFill>
              <a:schemeClr val="bg1">
                <a:alpha val="60000"/>
              </a:schemeClr>
            </a:solidFill>
            <a:ln w="19050">
              <a:solidFill>
                <a:schemeClr val="accent6">
                  <a:lumMod val="50000"/>
                </a:schemeClr>
              </a:solid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lstStyle/>
            <a:p>
              <a:pPr marL="0" lvl="2" algn="ctr" fontAlgn="ctr">
                <a:buClr>
                  <a:srgbClr val="FF0000"/>
                </a:buClr>
                <a:buSzPct val="70000"/>
                <a:buFont typeface="Wingdings" panose="05000000000000000000" pitchFamily="2" charset="2"/>
                <a:buChar char="n"/>
                <a:tabLst>
                  <a:tab pos="124583" algn="l"/>
                </a:tabLst>
                <a:defRPr/>
              </a:pPr>
              <a:endParaRPr lang="zh-CN" altLang="en-US" sz="1238" dirty="0">
                <a:solidFill>
                  <a:prstClr val="black"/>
                </a:solidFill>
                <a:latin typeface="微软雅黑" panose="020B0503020204020204" pitchFamily="34" charset="-122"/>
                <a:ea typeface="微软雅黑" panose="020B0503020204020204" pitchFamily="34" charset="-122"/>
              </a:endParaRPr>
            </a:p>
          </p:txBody>
        </p:sp>
        <p:sp>
          <p:nvSpPr>
            <p:cNvPr id="21" name="矩形 25"/>
            <p:cNvSpPr>
              <a:spLocks noChangeArrowheads="1"/>
            </p:cNvSpPr>
            <p:nvPr/>
          </p:nvSpPr>
          <p:spPr bwMode="auto">
            <a:xfrm>
              <a:off x="3727495" y="2579002"/>
              <a:ext cx="2370192" cy="2703162"/>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eaLnBrk="1" hangingPunct="1"/>
              <a:r>
                <a:rPr lang="zh-CN" altLang="en-US" sz="1714" b="1" dirty="0">
                  <a:solidFill>
                    <a:prstClr val="black"/>
                  </a:solidFill>
                  <a:latin typeface="宋体" panose="02010600030101010101" pitchFamily="2" charset="-122"/>
                </a:rPr>
                <a:t>顽</a:t>
              </a:r>
              <a:r>
                <a:rPr lang="zh-CN" altLang="en-US" sz="1714" dirty="0">
                  <a:solidFill>
                    <a:prstClr val="black"/>
                  </a:solidFill>
                  <a:latin typeface="宋体" panose="02010600030101010101" pitchFamily="2" charset="-122"/>
                </a:rPr>
                <a:t>：欲兴民权，只速乱耳，安得不亡；民主万不可设，民权万不可重，议院万不可通。</a:t>
              </a:r>
            </a:p>
            <a:p>
              <a:pPr eaLnBrk="1" hangingPunct="1"/>
              <a:endParaRPr lang="zh-CN" altLang="en-US" sz="1714" dirty="0">
                <a:solidFill>
                  <a:prstClr val="black"/>
                </a:solidFill>
                <a:latin typeface="宋体" panose="02010600030101010101" pitchFamily="2" charset="-122"/>
              </a:endParaRPr>
            </a:p>
            <a:p>
              <a:pPr eaLnBrk="1" hangingPunct="1"/>
              <a:r>
                <a:rPr lang="zh-CN" altLang="en-US" sz="1714" b="1" dirty="0">
                  <a:solidFill>
                    <a:prstClr val="black"/>
                  </a:solidFill>
                  <a:latin typeface="宋体" panose="02010600030101010101" pitchFamily="2" charset="-122"/>
                </a:rPr>
                <a:t>洋</a:t>
              </a:r>
              <a:r>
                <a:rPr lang="zh-CN" altLang="en-US" sz="1714" dirty="0">
                  <a:solidFill>
                    <a:prstClr val="black"/>
                  </a:solidFill>
                  <a:latin typeface="宋体" panose="02010600030101010101" pitchFamily="2" charset="-122"/>
                </a:rPr>
                <a:t>：民权之说一倡，愚民必喜，乱民必作，纪纲不行，大敌四起。……此可谓有百害者也。</a:t>
              </a:r>
            </a:p>
            <a:p>
              <a:pPr eaLnBrk="1" hangingPunct="1"/>
              <a:endParaRPr lang="zh-CN" altLang="en-US" sz="1714" dirty="0">
                <a:solidFill>
                  <a:prstClr val="black"/>
                </a:solidFill>
                <a:latin typeface="宋体" panose="02010600030101010101" pitchFamily="2" charset="-122"/>
              </a:endParaRPr>
            </a:p>
            <a:p>
              <a:pPr eaLnBrk="1" hangingPunct="1"/>
              <a:r>
                <a:rPr lang="zh-CN" altLang="en-US" sz="1714" b="1" dirty="0">
                  <a:solidFill>
                    <a:prstClr val="black"/>
                  </a:solidFill>
                  <a:latin typeface="宋体" panose="02010600030101010101" pitchFamily="2" charset="-122"/>
                </a:rPr>
                <a:t>维</a:t>
              </a:r>
              <a:r>
                <a:rPr lang="zh-CN" altLang="en-US" sz="1714" dirty="0">
                  <a:solidFill>
                    <a:prstClr val="black"/>
                  </a:solidFill>
                  <a:latin typeface="宋体" panose="02010600030101010101" pitchFamily="2" charset="-122"/>
                </a:rPr>
                <a:t>：君主立宪可以“解生民于倒悬之危，置国家于磐石之安”。</a:t>
              </a:r>
              <a:endParaRPr lang="en-US" altLang="zh-CN" sz="1524" dirty="0">
                <a:solidFill>
                  <a:prstClr val="black"/>
                </a:solidFill>
                <a:latin typeface="宋体" panose="02010600030101010101" pitchFamily="2" charset="-122"/>
              </a:endParaRPr>
            </a:p>
          </p:txBody>
        </p:sp>
      </p:grpSp>
      <p:grpSp>
        <p:nvGrpSpPr>
          <p:cNvPr id="22" name="组合 23"/>
          <p:cNvGrpSpPr/>
          <p:nvPr/>
        </p:nvGrpSpPr>
        <p:grpSpPr>
          <a:xfrm>
            <a:off x="1049262" y="3314700"/>
            <a:ext cx="3309257" cy="3264846"/>
            <a:chOff x="1062856" y="2411655"/>
            <a:chExt cx="2448000" cy="1964550"/>
          </a:xfrm>
          <a:effectLst/>
        </p:grpSpPr>
        <p:sp>
          <p:nvSpPr>
            <p:cNvPr id="23" name="圆角矩形 22"/>
            <p:cNvSpPr/>
            <p:nvPr/>
          </p:nvSpPr>
          <p:spPr bwMode="auto">
            <a:xfrm>
              <a:off x="1062856" y="2411655"/>
              <a:ext cx="2448000" cy="1949061"/>
            </a:xfrm>
            <a:prstGeom prst="roundRect">
              <a:avLst>
                <a:gd name="adj" fmla="val 5869"/>
              </a:avLst>
            </a:prstGeom>
            <a:solidFill>
              <a:schemeClr val="bg1">
                <a:alpha val="60000"/>
              </a:schemeClr>
            </a:solidFill>
            <a:ln w="19050">
              <a:solidFill>
                <a:schemeClr val="accent6">
                  <a:lumMod val="50000"/>
                </a:schemeClr>
              </a:solid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lstStyle/>
            <a:p>
              <a:pPr marL="0" lvl="2" algn="ctr" fontAlgn="ctr">
                <a:buClr>
                  <a:srgbClr val="FF0000"/>
                </a:buClr>
                <a:buSzPct val="70000"/>
                <a:buFont typeface="Wingdings" panose="05000000000000000000" pitchFamily="2" charset="2"/>
                <a:buChar char="n"/>
                <a:tabLst>
                  <a:tab pos="124583" algn="l"/>
                </a:tabLst>
                <a:defRPr/>
              </a:pPr>
              <a:endParaRPr lang="zh-CN" altLang="en-US" sz="1238" dirty="0">
                <a:solidFill>
                  <a:prstClr val="black"/>
                </a:solidFill>
                <a:latin typeface="微软雅黑" panose="020B0503020204020204" pitchFamily="34" charset="-122"/>
                <a:ea typeface="微软雅黑" panose="020B0503020204020204" pitchFamily="34" charset="-122"/>
              </a:endParaRPr>
            </a:p>
          </p:txBody>
        </p:sp>
        <p:sp>
          <p:nvSpPr>
            <p:cNvPr id="24" name="TextBox 32"/>
            <p:cNvSpPr txBox="1">
              <a:spLocks noChangeArrowheads="1"/>
            </p:cNvSpPr>
            <p:nvPr/>
          </p:nvSpPr>
          <p:spPr bwMode="auto">
            <a:xfrm>
              <a:off x="1194172" y="2504086"/>
              <a:ext cx="2184400" cy="1872119"/>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714" b="1" dirty="0">
                  <a:solidFill>
                    <a:prstClr val="black"/>
                  </a:solidFill>
                  <a:latin typeface="宋体" panose="02010600030101010101" pitchFamily="2" charset="-122"/>
                </a:rPr>
                <a:t>顽</a:t>
              </a:r>
              <a:r>
                <a:rPr lang="zh-CN" altLang="en-US" sz="1714" dirty="0">
                  <a:solidFill>
                    <a:prstClr val="black"/>
                  </a:solidFill>
                  <a:latin typeface="宋体" panose="02010600030101010101" pitchFamily="2" charset="-122"/>
                </a:rPr>
                <a:t>：祖宗之法不可变；宁可亡国，不可变法。</a:t>
              </a:r>
            </a:p>
            <a:p>
              <a:pPr eaLnBrk="1" hangingPunct="1"/>
              <a:endParaRPr lang="zh-CN" altLang="en-US" sz="1714" dirty="0">
                <a:solidFill>
                  <a:prstClr val="black"/>
                </a:solidFill>
                <a:latin typeface="宋体" panose="02010600030101010101" pitchFamily="2" charset="-122"/>
              </a:endParaRPr>
            </a:p>
            <a:p>
              <a:pPr eaLnBrk="1" hangingPunct="1"/>
              <a:r>
                <a:rPr lang="zh-CN" altLang="en-US" sz="1714" b="1" spc="286" dirty="0">
                  <a:latin typeface="宋体" panose="02010600030101010101" pitchFamily="2" charset="-122"/>
                  <a:cs typeface="+mn-ea"/>
                  <a:sym typeface="+mn-lt"/>
                </a:rPr>
                <a:t>洋</a:t>
              </a:r>
              <a:r>
                <a:rPr lang="zh-CN" altLang="en-US" sz="1714" spc="286" dirty="0">
                  <a:latin typeface="宋体" panose="02010600030101010101" pitchFamily="2" charset="-122"/>
                  <a:cs typeface="+mn-ea"/>
                  <a:sym typeface="+mn-lt"/>
                </a:rPr>
                <a:t>：不可变者，伦纪也，非法制也；圣道也，非器械也；</a:t>
              </a:r>
              <a:r>
                <a:rPr lang="zh-CN" altLang="en-US" sz="1714" spc="-143" dirty="0">
                  <a:latin typeface="宋体" panose="02010600030101010101" pitchFamily="2" charset="-122"/>
                  <a:cs typeface="+mn-ea"/>
                  <a:sym typeface="+mn-lt"/>
                </a:rPr>
                <a:t>心术也，非工艺也。</a:t>
              </a:r>
              <a:endParaRPr lang="zh-CN" altLang="en-US" sz="1714" dirty="0">
                <a:solidFill>
                  <a:prstClr val="black"/>
                </a:solidFill>
                <a:latin typeface="宋体" panose="02010600030101010101" pitchFamily="2" charset="-122"/>
              </a:endParaRPr>
            </a:p>
            <a:p>
              <a:pPr eaLnBrk="1" hangingPunct="1"/>
              <a:endParaRPr lang="zh-CN" altLang="en-US" sz="1714" dirty="0">
                <a:solidFill>
                  <a:prstClr val="black"/>
                </a:solidFill>
                <a:latin typeface="宋体" panose="02010600030101010101" pitchFamily="2" charset="-122"/>
              </a:endParaRPr>
            </a:p>
            <a:p>
              <a:pPr eaLnBrk="1" hangingPunct="1"/>
              <a:r>
                <a:rPr lang="zh-CN" altLang="en-US" sz="1714" b="1" dirty="0">
                  <a:solidFill>
                    <a:prstClr val="black"/>
                  </a:solidFill>
                  <a:latin typeface="宋体" panose="02010600030101010101" pitchFamily="2" charset="-122"/>
                </a:rPr>
                <a:t>维</a:t>
              </a:r>
              <a:r>
                <a:rPr lang="zh-CN" altLang="en-US" sz="1714" dirty="0">
                  <a:solidFill>
                    <a:prstClr val="black"/>
                  </a:solidFill>
                  <a:latin typeface="宋体" panose="02010600030101010101" pitchFamily="2" charset="-122"/>
                </a:rPr>
                <a:t>：变者，天下之公理也；能变则全，不变则亡，全变则强，小变仍亡。</a:t>
              </a:r>
              <a:endParaRPr lang="zh-CN" altLang="en-US" sz="1524" dirty="0">
                <a:solidFill>
                  <a:prstClr val="black"/>
                </a:solidFill>
                <a:latin typeface="宋体" panose="02010600030101010101" pitchFamily="2" charset="-122"/>
              </a:endParaRPr>
            </a:p>
            <a:p>
              <a:pPr eaLnBrk="1" hangingPunct="1"/>
              <a:endParaRPr lang="en-US" altLang="zh-CN" sz="1238" dirty="0">
                <a:solidFill>
                  <a:prstClr val="black"/>
                </a:solidFill>
                <a:latin typeface="宋体" panose="02010600030101010101" pitchFamily="2" charset="-122"/>
              </a:endParaRPr>
            </a:p>
            <a:p>
              <a:pPr eaLnBrk="1" hangingPunct="1"/>
              <a:endParaRPr lang="en-US" altLang="zh-CN" sz="1238" dirty="0">
                <a:solidFill>
                  <a:prstClr val="black"/>
                </a:solidFill>
                <a:latin typeface="宋体" panose="02010600030101010101" pitchFamily="2" charset="-122"/>
              </a:endParaRPr>
            </a:p>
          </p:txBody>
        </p:sp>
      </p:grpSp>
      <p:grpSp>
        <p:nvGrpSpPr>
          <p:cNvPr id="37" name="组合 3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38" name="直接连接符 37"/>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39" name="组合 38"/>
            <p:cNvGrpSpPr/>
            <p:nvPr/>
          </p:nvGrpSpPr>
          <p:grpSpPr>
            <a:xfrm>
              <a:off x="77" y="2443"/>
              <a:ext cx="1225" cy="8566"/>
              <a:chOff x="77" y="2435"/>
              <a:chExt cx="1225" cy="8566"/>
            </a:xfrm>
            <a:grpFill/>
          </p:grpSpPr>
          <p:cxnSp>
            <p:nvCxnSpPr>
              <p:cNvPr id="40" name="直接连接符 39"/>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41" name="组合 40"/>
              <p:cNvGrpSpPr/>
              <p:nvPr/>
            </p:nvGrpSpPr>
            <p:grpSpPr>
              <a:xfrm>
                <a:off x="1182" y="2435"/>
                <a:ext cx="120" cy="8566"/>
                <a:chOff x="1182" y="2435"/>
                <a:chExt cx="120" cy="8566"/>
              </a:xfrm>
              <a:grpFill/>
            </p:grpSpPr>
            <p:cxnSp>
              <p:nvCxnSpPr>
                <p:cNvPr id="42" name="直接连接符 41"/>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43" name="椭圆 42"/>
                <p:cNvSpPr/>
                <p:nvPr/>
              </p:nvSpPr>
              <p:spPr>
                <a:xfrm>
                  <a:off x="1182" y="2435"/>
                  <a:ext cx="120" cy="12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4" name="文本框 43"/>
          <p:cNvSpPr txBox="1"/>
          <p:nvPr/>
        </p:nvSpPr>
        <p:spPr>
          <a:xfrm>
            <a:off x="160249" y="1678215"/>
            <a:ext cx="595099" cy="41190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一、戊戌维新运动的开展</a:t>
            </a:r>
          </a:p>
        </p:txBody>
      </p:sp>
      <p:sp>
        <p:nvSpPr>
          <p:cNvPr id="46" name="圆角矩形 45"/>
          <p:cNvSpPr/>
          <p:nvPr/>
        </p:nvSpPr>
        <p:spPr>
          <a:xfrm>
            <a:off x="5724071" y="1296609"/>
            <a:ext cx="1244600" cy="460829"/>
          </a:xfrm>
          <a:prstGeom prst="roundRect">
            <a:avLst>
              <a:gd name="adj" fmla="val 10990"/>
            </a:avLst>
          </a:prstGeom>
          <a:solidFill>
            <a:schemeClr val="bg1"/>
          </a:solidFill>
          <a:ln>
            <a:solidFill>
              <a:srgbClr val="002060"/>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90" tIns="50945" rIns="101890" bIns="50945" rtlCol="0" anchor="ctr"/>
          <a:lstStyle/>
          <a:p>
            <a:pPr defTabSz="1192010">
              <a:lnSpc>
                <a:spcPct val="140000"/>
              </a:lnSpc>
            </a:pPr>
            <a:r>
              <a:rPr lang="zh-CN" altLang="en-US" sz="2286" b="1" dirty="0">
                <a:solidFill>
                  <a:srgbClr val="002060"/>
                </a:solidFill>
                <a:latin typeface="宋体" panose="02010600030101010101" pitchFamily="2" charset="-122"/>
                <a:ea typeface="宋体" panose="02010600030101010101" pitchFamily="2" charset="-122"/>
              </a:rPr>
              <a:t>顽固派</a:t>
            </a:r>
          </a:p>
        </p:txBody>
      </p:sp>
      <p:sp>
        <p:nvSpPr>
          <p:cNvPr id="47" name="圆角矩形 46"/>
          <p:cNvSpPr/>
          <p:nvPr/>
        </p:nvSpPr>
        <p:spPr>
          <a:xfrm>
            <a:off x="7624233" y="1318986"/>
            <a:ext cx="1244600" cy="460829"/>
          </a:xfrm>
          <a:prstGeom prst="roundRect">
            <a:avLst>
              <a:gd name="adj" fmla="val 10990"/>
            </a:avLst>
          </a:prstGeom>
          <a:solidFill>
            <a:schemeClr val="bg1"/>
          </a:solidFill>
          <a:ln>
            <a:solidFill>
              <a:srgbClr val="002060"/>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90" tIns="50945" rIns="101890" bIns="50945" rtlCol="0" anchor="ctr"/>
          <a:lstStyle/>
          <a:p>
            <a:pPr defTabSz="1192010">
              <a:lnSpc>
                <a:spcPct val="140000"/>
              </a:lnSpc>
            </a:pPr>
            <a:r>
              <a:rPr lang="zh-CN" altLang="en-US" sz="2286" b="1" dirty="0">
                <a:solidFill>
                  <a:srgbClr val="002060"/>
                </a:solidFill>
                <a:latin typeface="宋体" panose="02010600030101010101" pitchFamily="2" charset="-122"/>
                <a:ea typeface="宋体" panose="02010600030101010101" pitchFamily="2" charset="-122"/>
              </a:rPr>
              <a:t>洋务派</a:t>
            </a:r>
          </a:p>
        </p:txBody>
      </p:sp>
      <p:sp>
        <p:nvSpPr>
          <p:cNvPr id="48" name="圆角矩形 47"/>
          <p:cNvSpPr/>
          <p:nvPr/>
        </p:nvSpPr>
        <p:spPr>
          <a:xfrm>
            <a:off x="10293048" y="1296609"/>
            <a:ext cx="1244600" cy="460829"/>
          </a:xfrm>
          <a:prstGeom prst="roundRect">
            <a:avLst>
              <a:gd name="adj" fmla="val 10990"/>
            </a:avLst>
          </a:prstGeom>
          <a:solidFill>
            <a:schemeClr val="bg1"/>
          </a:solidFill>
          <a:ln>
            <a:solidFill>
              <a:srgbClr val="002060"/>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90" tIns="50945" rIns="101890" bIns="50945" rtlCol="0" anchor="ctr"/>
          <a:lstStyle/>
          <a:p>
            <a:pPr defTabSz="1192010">
              <a:lnSpc>
                <a:spcPct val="140000"/>
              </a:lnSpc>
            </a:pPr>
            <a:r>
              <a:rPr lang="zh-CN" altLang="en-US" sz="2286" b="1" dirty="0">
                <a:solidFill>
                  <a:srgbClr val="002060"/>
                </a:solidFill>
                <a:latin typeface="宋体" panose="02010600030101010101" pitchFamily="2" charset="-122"/>
                <a:ea typeface="宋体" panose="02010600030101010101" pitchFamily="2" charset="-122"/>
              </a:rPr>
              <a:t>维新派</a:t>
            </a:r>
          </a:p>
        </p:txBody>
      </p:sp>
      <p:sp>
        <p:nvSpPr>
          <p:cNvPr id="49" name="文本框 48"/>
          <p:cNvSpPr txBox="1"/>
          <p:nvPr/>
        </p:nvSpPr>
        <p:spPr>
          <a:xfrm>
            <a:off x="9130695" y="1260324"/>
            <a:ext cx="901095" cy="502766"/>
          </a:xfrm>
          <a:prstGeom prst="rect">
            <a:avLst/>
          </a:prstGeom>
          <a:noFill/>
        </p:spPr>
        <p:txBody>
          <a:bodyPr wrap="square" rtlCol="0">
            <a:spAutoFit/>
          </a:bodyPr>
          <a:lstStyle/>
          <a:p>
            <a:r>
              <a:rPr lang="en-US" altLang="zh-CN" sz="2667" b="1">
                <a:solidFill>
                  <a:srgbClr val="002060"/>
                </a:solidFill>
              </a:rPr>
              <a:t>PK</a:t>
            </a:r>
          </a:p>
        </p:txBody>
      </p:sp>
      <p:sp>
        <p:nvSpPr>
          <p:cNvPr id="50" name="圆角矩形 49"/>
          <p:cNvSpPr/>
          <p:nvPr/>
        </p:nvSpPr>
        <p:spPr>
          <a:xfrm>
            <a:off x="966409" y="1984294"/>
            <a:ext cx="11040533" cy="4223052"/>
          </a:xfrm>
          <a:prstGeom prst="roundRect">
            <a:avLst>
              <a:gd name="adj" fmla="val 10990"/>
            </a:avLst>
          </a:prstGeom>
          <a:solidFill>
            <a:schemeClr val="bg1"/>
          </a:solidFill>
          <a:ln>
            <a:solidFill>
              <a:srgbClr val="002060"/>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890" tIns="50945" rIns="101890" bIns="50945" rtlCol="0" anchor="ctr"/>
          <a:lstStyle/>
          <a:p>
            <a:pPr algn="ctr" defTabSz="1192010">
              <a:lnSpc>
                <a:spcPct val="140000"/>
              </a:lnSpc>
            </a:pPr>
            <a:r>
              <a:rPr lang="zh-CN" altLang="en-US" sz="2667" b="1" dirty="0">
                <a:solidFill>
                  <a:srgbClr val="002060"/>
                </a:solidFill>
                <a:latin typeface="宋体" panose="02010600030101010101" pitchFamily="2" charset="-122"/>
                <a:ea typeface="宋体" panose="02010600030101010101" pitchFamily="2" charset="-122"/>
              </a:rPr>
              <a:t>论战的意义</a:t>
            </a:r>
            <a:endParaRPr lang="zh-CN" altLang="en-US" sz="2286" dirty="0">
              <a:solidFill>
                <a:srgbClr val="002060"/>
              </a:solidFill>
              <a:latin typeface="宋体" panose="02010600030101010101" pitchFamily="2" charset="-122"/>
              <a:ea typeface="宋体" panose="02010600030101010101" pitchFamily="2" charset="-122"/>
            </a:endParaRPr>
          </a:p>
          <a:p>
            <a:pPr defTabSz="1192010">
              <a:lnSpc>
                <a:spcPct val="140000"/>
              </a:lnSpc>
            </a:pPr>
            <a:r>
              <a:rPr lang="zh-CN" altLang="en-US" sz="2286" dirty="0">
                <a:solidFill>
                  <a:srgbClr val="002060"/>
                </a:solidFill>
                <a:latin typeface="宋体" panose="02010600030101010101" pitchFamily="2" charset="-122"/>
                <a:ea typeface="宋体" panose="02010600030101010101" pitchFamily="2" charset="-122"/>
              </a:rPr>
              <a:t>（</a:t>
            </a:r>
            <a:r>
              <a:rPr lang="en-US" altLang="zh-CN" sz="2286" dirty="0">
                <a:solidFill>
                  <a:srgbClr val="002060"/>
                </a:solidFill>
                <a:latin typeface="宋体" panose="02010600030101010101" pitchFamily="2" charset="-122"/>
                <a:ea typeface="宋体" panose="02010600030101010101" pitchFamily="2" charset="-122"/>
              </a:rPr>
              <a:t>1</a:t>
            </a:r>
            <a:r>
              <a:rPr lang="zh-CN" altLang="en-US" sz="2286" dirty="0">
                <a:solidFill>
                  <a:srgbClr val="002060"/>
                </a:solidFill>
                <a:latin typeface="宋体" panose="02010600030101010101" pitchFamily="2" charset="-122"/>
                <a:ea typeface="宋体" panose="02010600030101010101" pitchFamily="2" charset="-122"/>
              </a:rPr>
              <a:t>）这场论战，</a:t>
            </a:r>
            <a:r>
              <a:rPr sz="2286" b="1" dirty="0" err="1">
                <a:solidFill>
                  <a:srgbClr val="C00000"/>
                </a:solidFill>
                <a:latin typeface="宋体" panose="02010600030101010101" pitchFamily="2" charset="-122"/>
                <a:ea typeface="宋体" panose="02010600030101010101" pitchFamily="2" charset="-122"/>
              </a:rPr>
              <a:t>实质是资产阶级思想与封建主义思想的第一次正面交锋</a:t>
            </a:r>
            <a:r>
              <a:rPr lang="zh-CN" altLang="en-US" sz="2286" dirty="0">
                <a:solidFill>
                  <a:srgbClr val="002060"/>
                </a:solidFill>
                <a:latin typeface="宋体" panose="02010600030101010101" pitchFamily="2" charset="-122"/>
                <a:ea typeface="宋体" panose="02010600030101010101" pitchFamily="2" charset="-122"/>
              </a:rPr>
              <a:t>。这场论战，也比较集中地反映了中国近代在文化思想领域的</a:t>
            </a:r>
            <a:r>
              <a:rPr lang="zh-CN" altLang="en-US" sz="2286" dirty="0">
                <a:solidFill>
                  <a:srgbClr val="C00000"/>
                </a:solidFill>
                <a:latin typeface="宋体" panose="02010600030101010101" pitchFamily="2" charset="-122"/>
                <a:ea typeface="宋体" panose="02010600030101010101" pitchFamily="2" charset="-122"/>
              </a:rPr>
              <a:t>中学和西学</a:t>
            </a:r>
            <a:r>
              <a:rPr lang="zh-CN" altLang="en-US" sz="2286" dirty="0">
                <a:solidFill>
                  <a:srgbClr val="002060"/>
                </a:solidFill>
                <a:latin typeface="宋体" panose="02010600030101010101" pitchFamily="2" charset="-122"/>
                <a:ea typeface="宋体" panose="02010600030101010101" pitchFamily="2" charset="-122"/>
              </a:rPr>
              <a:t>、</a:t>
            </a:r>
            <a:r>
              <a:rPr lang="zh-CN" altLang="en-US" sz="2286" dirty="0">
                <a:solidFill>
                  <a:srgbClr val="C00000"/>
                </a:solidFill>
                <a:latin typeface="宋体" panose="02010600030101010101" pitchFamily="2" charset="-122"/>
                <a:ea typeface="宋体" panose="02010600030101010101" pitchFamily="2" charset="-122"/>
              </a:rPr>
              <a:t>新学和旧学</a:t>
            </a:r>
            <a:r>
              <a:rPr lang="zh-CN" altLang="en-US" sz="2286" dirty="0">
                <a:solidFill>
                  <a:srgbClr val="002060"/>
                </a:solidFill>
                <a:latin typeface="宋体" panose="02010600030101010101" pitchFamily="2" charset="-122"/>
                <a:ea typeface="宋体" panose="02010600030101010101" pitchFamily="2" charset="-122"/>
              </a:rPr>
              <a:t>之争； </a:t>
            </a:r>
          </a:p>
          <a:p>
            <a:pPr defTabSz="1192010">
              <a:lnSpc>
                <a:spcPct val="140000"/>
              </a:lnSpc>
            </a:pPr>
            <a:r>
              <a:rPr lang="zh-CN" altLang="en-US" sz="2286" dirty="0">
                <a:solidFill>
                  <a:srgbClr val="002060"/>
                </a:solidFill>
                <a:latin typeface="宋体" panose="02010600030101010101" pitchFamily="2" charset="-122"/>
                <a:ea typeface="宋体" panose="02010600030101010101" pitchFamily="2" charset="-122"/>
              </a:rPr>
              <a:t>（</a:t>
            </a:r>
            <a:r>
              <a:rPr lang="en-US" altLang="zh-CN" sz="2286" dirty="0">
                <a:solidFill>
                  <a:srgbClr val="002060"/>
                </a:solidFill>
                <a:latin typeface="宋体" panose="02010600030101010101" pitchFamily="2" charset="-122"/>
                <a:ea typeface="宋体" panose="02010600030101010101" pitchFamily="2" charset="-122"/>
              </a:rPr>
              <a:t>2</a:t>
            </a:r>
            <a:r>
              <a:rPr lang="zh-CN" altLang="en-US" sz="2286" dirty="0">
                <a:solidFill>
                  <a:srgbClr val="002060"/>
                </a:solidFill>
                <a:latin typeface="宋体" panose="02010600030101010101" pitchFamily="2" charset="-122"/>
                <a:ea typeface="宋体" panose="02010600030101010101" pitchFamily="2" charset="-122"/>
              </a:rPr>
              <a:t>）</a:t>
            </a:r>
            <a:r>
              <a:rPr sz="2286" dirty="0" err="1">
                <a:solidFill>
                  <a:srgbClr val="002060"/>
                </a:solidFill>
                <a:latin typeface="宋体" panose="02010600030101010101" pitchFamily="2" charset="-122"/>
                <a:ea typeface="宋体" panose="02010600030101010101" pitchFamily="2" charset="-122"/>
              </a:rPr>
              <a:t>这场论战使维新派的主张和资产阶级社会政治学说得到了进一步的传播，</a:t>
            </a:r>
            <a:r>
              <a:rPr sz="2286" dirty="0" err="1">
                <a:solidFill>
                  <a:srgbClr val="C00000"/>
                </a:solidFill>
                <a:latin typeface="宋体" panose="02010600030101010101" pitchFamily="2" charset="-122"/>
                <a:ea typeface="宋体" panose="02010600030101010101" pitchFamily="2" charset="-122"/>
              </a:rPr>
              <a:t>促使维新思潮向政治改革运动转化</a:t>
            </a:r>
            <a:r>
              <a:rPr lang="zh-CN" altLang="en-US" sz="2286" dirty="0">
                <a:solidFill>
                  <a:srgbClr val="002060"/>
                </a:solidFill>
                <a:latin typeface="宋体" panose="02010600030101010101" pitchFamily="2" charset="-122"/>
                <a:ea typeface="宋体" panose="02010600030101010101" pitchFamily="2" charset="-122"/>
              </a:rPr>
              <a:t>；</a:t>
            </a:r>
          </a:p>
          <a:p>
            <a:pPr defTabSz="1192010">
              <a:lnSpc>
                <a:spcPct val="140000"/>
              </a:lnSpc>
            </a:pPr>
            <a:r>
              <a:rPr lang="zh-CN" altLang="en-US" sz="2286" dirty="0">
                <a:solidFill>
                  <a:srgbClr val="002060"/>
                </a:solidFill>
                <a:latin typeface="宋体" panose="02010600030101010101" pitchFamily="2" charset="-122"/>
                <a:ea typeface="宋体" panose="02010600030101010101" pitchFamily="2" charset="-122"/>
              </a:rPr>
              <a:t>（</a:t>
            </a:r>
            <a:r>
              <a:rPr lang="en-US" altLang="zh-CN" sz="2286" dirty="0">
                <a:solidFill>
                  <a:srgbClr val="002060"/>
                </a:solidFill>
                <a:latin typeface="宋体" panose="02010600030101010101" pitchFamily="2" charset="-122"/>
                <a:ea typeface="宋体" panose="02010600030101010101" pitchFamily="2" charset="-122"/>
              </a:rPr>
              <a:t>3</a:t>
            </a:r>
            <a:r>
              <a:rPr lang="zh-CN" altLang="en-US" sz="2286" dirty="0">
                <a:solidFill>
                  <a:srgbClr val="002060"/>
                </a:solidFill>
                <a:latin typeface="宋体" panose="02010600030101010101" pitchFamily="2" charset="-122"/>
                <a:ea typeface="宋体" panose="02010600030101010101" pitchFamily="2" charset="-122"/>
              </a:rPr>
              <a:t>）进一步开阔了知识分子的眼界，</a:t>
            </a:r>
            <a:r>
              <a:rPr lang="zh-CN" altLang="en-US" sz="2286" dirty="0">
                <a:solidFill>
                  <a:srgbClr val="C00000"/>
                </a:solidFill>
                <a:latin typeface="宋体" panose="02010600030101010101" pitchFamily="2" charset="-122"/>
                <a:ea typeface="宋体" panose="02010600030101010101" pitchFamily="2" charset="-122"/>
              </a:rPr>
              <a:t>促进了人们的思想解放</a:t>
            </a:r>
            <a:r>
              <a:rPr lang="zh-CN" altLang="en-US" sz="2286" dirty="0">
                <a:solidFill>
                  <a:srgbClr val="002060"/>
                </a:solidFill>
                <a:latin typeface="宋体" panose="02010600030101010101" pitchFamily="2" charset="-122"/>
                <a:ea typeface="宋体" panose="02010600030101010101" pitchFamily="2" charset="-122"/>
              </a:rPr>
              <a:t>。</a:t>
            </a:r>
          </a:p>
        </p:txBody>
      </p:sp>
      <p:sp>
        <p:nvSpPr>
          <p:cNvPr id="51"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52" name="组合 51"/>
          <p:cNvGrpSpPr/>
          <p:nvPr/>
        </p:nvGrpSpPr>
        <p:grpSpPr>
          <a:xfrm>
            <a:off x="577635" y="740616"/>
            <a:ext cx="4600336" cy="675670"/>
            <a:chOff x="7343608" y="3819822"/>
            <a:chExt cx="10536060" cy="1066800"/>
          </a:xfrm>
          <a:solidFill>
            <a:srgbClr val="C00000"/>
          </a:solidFill>
        </p:grpSpPr>
        <p:sp>
          <p:nvSpPr>
            <p:cNvPr id="53"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4"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（三）维新派与守旧派的论战</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419815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heel(1)">
                                      <p:cBhvr>
                                        <p:cTn id="7" dur="500"/>
                                        <p:tgtEl>
                                          <p:spTgt spid="4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heel(1)">
                                      <p:cBhvr>
                                        <p:cTn id="10" dur="500"/>
                                        <p:tgtEl>
                                          <p:spTgt spid="4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heel(1)">
                                      <p:cBhvr>
                                        <p:cTn id="13" dur="500"/>
                                        <p:tgtEl>
                                          <p:spTgt spid="4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linds(horizontal)">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500"/>
                            </p:stCondLst>
                            <p:childTnLst>
                              <p:par>
                                <p:cTn id="25" presetID="47"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anim calcmode="lin" valueType="num">
                                      <p:cBhvr>
                                        <p:cTn id="28" dur="500" fill="hold"/>
                                        <p:tgtEl>
                                          <p:spTgt spid="22"/>
                                        </p:tgtEl>
                                        <p:attrNameLst>
                                          <p:attrName>ppt_x</p:attrName>
                                        </p:attrNameLst>
                                      </p:cBhvr>
                                      <p:tavLst>
                                        <p:tav tm="0">
                                          <p:val>
                                            <p:strVal val="#ppt_x"/>
                                          </p:val>
                                        </p:tav>
                                        <p:tav tm="100000">
                                          <p:val>
                                            <p:strVal val="#ppt_x"/>
                                          </p:val>
                                        </p:tav>
                                      </p:tavLst>
                                    </p:anim>
                                    <p:anim calcmode="lin" valueType="num">
                                      <p:cBhvr>
                                        <p:cTn id="2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47"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anim calcmode="lin" valueType="num">
                                      <p:cBhvr>
                                        <p:cTn id="41" dur="500" fill="hold"/>
                                        <p:tgtEl>
                                          <p:spTgt spid="19"/>
                                        </p:tgtEl>
                                        <p:attrNameLst>
                                          <p:attrName>ppt_x</p:attrName>
                                        </p:attrNameLst>
                                      </p:cBhvr>
                                      <p:tavLst>
                                        <p:tav tm="0">
                                          <p:val>
                                            <p:strVal val="#ppt_x"/>
                                          </p:val>
                                        </p:tav>
                                        <p:tav tm="100000">
                                          <p:val>
                                            <p:strVal val="#ppt_x"/>
                                          </p:val>
                                        </p:tav>
                                      </p:tavLst>
                                    </p:anim>
                                    <p:anim calcmode="lin" valueType="num">
                                      <p:cBhvr>
                                        <p:cTn id="4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anim calcmode="lin" valueType="num">
                                      <p:cBhvr>
                                        <p:cTn id="48" dur="500" fill="hold"/>
                                        <p:tgtEl>
                                          <p:spTgt spid="9"/>
                                        </p:tgtEl>
                                        <p:attrNameLst>
                                          <p:attrName>ppt_x</p:attrName>
                                        </p:attrNameLst>
                                      </p:cBhvr>
                                      <p:tavLst>
                                        <p:tav tm="0">
                                          <p:val>
                                            <p:strVal val="#ppt_x"/>
                                          </p:val>
                                        </p:tav>
                                        <p:tav tm="100000">
                                          <p:val>
                                            <p:strVal val="#ppt_x"/>
                                          </p:val>
                                        </p:tav>
                                      </p:tavLst>
                                    </p:anim>
                                    <p:anim calcmode="lin" valueType="num">
                                      <p:cBhvr>
                                        <p:cTn id="49" dur="500" fill="hold"/>
                                        <p:tgtEl>
                                          <p:spTgt spid="9"/>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47"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anim calcmode="lin" valueType="num">
                                      <p:cBhvr>
                                        <p:cTn id="54" dur="500" fill="hold"/>
                                        <p:tgtEl>
                                          <p:spTgt spid="12"/>
                                        </p:tgtEl>
                                        <p:attrNameLst>
                                          <p:attrName>ppt_x</p:attrName>
                                        </p:attrNameLst>
                                      </p:cBhvr>
                                      <p:tavLst>
                                        <p:tav tm="0">
                                          <p:val>
                                            <p:strVal val="#ppt_x"/>
                                          </p:val>
                                        </p:tav>
                                        <p:tav tm="100000">
                                          <p:val>
                                            <p:strVal val="#ppt_x"/>
                                          </p:val>
                                        </p:tav>
                                      </p:tavLst>
                                    </p:anim>
                                    <p:anim calcmode="lin" valueType="num">
                                      <p:cBhvr>
                                        <p:cTn id="5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heel(1)">
                                      <p:cBhvr>
                                        <p:cTn id="60" dur="500"/>
                                        <p:tgtEl>
                                          <p:spTgt spid="5"/>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heel(1)">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50"/>
                                        </p:tgtEl>
                                      </p:cBhvr>
                                    </p:animEffect>
                                    <p:set>
                                      <p:cBhvr>
                                        <p:cTn id="6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6" grpId="0" bldLvl="0" animBg="1"/>
      <p:bldP spid="47" grpId="0" bldLvl="0" animBg="1"/>
      <p:bldP spid="48" grpId="0" bldLvl="0" animBg="1"/>
      <p:bldP spid="49" grpId="0"/>
      <p:bldP spid="50" grpId="0" bldLvl="0" animBg="1"/>
      <p:bldP spid="5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0249" y="1678214"/>
            <a:ext cx="595099" cy="48429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一、戊戌维新运动</a:t>
            </a:r>
            <a:r>
              <a:rPr lang="zh-CN" altLang="en-US" sz="2667" dirty="0" smtClean="0">
                <a:solidFill>
                  <a:srgbClr val="002060"/>
                </a:solidFill>
                <a:latin typeface="黑体" panose="02010609060101010101" pitchFamily="49" charset="-122"/>
                <a:ea typeface="黑体" panose="02010609060101010101" pitchFamily="49" charset="-122"/>
              </a:rPr>
              <a:t>的开展</a:t>
            </a:r>
            <a:endParaRPr lang="zh-CN" altLang="en-US" sz="2667" dirty="0">
              <a:solidFill>
                <a:srgbClr val="002060"/>
              </a:solidFill>
              <a:latin typeface="黑体" panose="02010609060101010101" pitchFamily="49" charset="-122"/>
              <a:ea typeface="黑体" panose="02010609060101010101" pitchFamily="49" charset="-122"/>
            </a:endParaRPr>
          </a:p>
        </p:txBody>
      </p:sp>
      <p:grpSp>
        <p:nvGrpSpPr>
          <p:cNvPr id="27" name="组合 2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25" name="直接连接符 24"/>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28" name="直接连接符 27"/>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2" name="任意多边形 151"/>
          <p:cNvSpPr>
            <a:spLocks noChangeArrowheads="1"/>
          </p:cNvSpPr>
          <p:nvPr/>
        </p:nvSpPr>
        <p:spPr bwMode="auto">
          <a:xfrm>
            <a:off x="1120624" y="2132391"/>
            <a:ext cx="4427462" cy="1562100"/>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l">
              <a:lnSpc>
                <a:spcPct val="130000"/>
              </a:lnSpc>
            </a:pPr>
            <a:r>
              <a:rPr lang="en-US" altLang="zh-CN" sz="1905" dirty="0">
                <a:solidFill>
                  <a:srgbClr val="002060"/>
                </a:solidFill>
                <a:latin typeface="微软雅黑" panose="020B0503020204020204" pitchFamily="34" charset="-122"/>
                <a:ea typeface="微软雅黑" panose="020B0503020204020204" pitchFamily="34" charset="-122"/>
                <a:sym typeface="+mn-ea"/>
              </a:rPr>
              <a:t>      </a:t>
            </a:r>
            <a:r>
              <a:rPr lang="zh-CN" altLang="en-US" sz="1905" dirty="0">
                <a:solidFill>
                  <a:srgbClr val="002060"/>
                </a:solidFill>
                <a:latin typeface="宋体" panose="02010600030101010101" pitchFamily="2" charset="-122"/>
                <a:sym typeface="+mn-ea"/>
              </a:rPr>
              <a:t>从</a:t>
            </a:r>
            <a:r>
              <a:rPr lang="en-US" altLang="zh-CN" sz="1905" dirty="0">
                <a:solidFill>
                  <a:srgbClr val="002060"/>
                </a:solidFill>
                <a:latin typeface="宋体" panose="02010600030101010101" pitchFamily="2" charset="-122"/>
                <a:sym typeface="+mn-ea"/>
              </a:rPr>
              <a:t>1898</a:t>
            </a:r>
            <a:r>
              <a:rPr lang="zh-CN" altLang="en-US" sz="1905" dirty="0">
                <a:solidFill>
                  <a:srgbClr val="002060"/>
                </a:solidFill>
                <a:latin typeface="宋体" panose="02010600030101010101" pitchFamily="2" charset="-122"/>
                <a:sym typeface="+mn-ea"/>
              </a:rPr>
              <a:t>年</a:t>
            </a:r>
            <a:r>
              <a:rPr lang="en-US" altLang="zh-CN" sz="1905" dirty="0">
                <a:solidFill>
                  <a:srgbClr val="002060"/>
                </a:solidFill>
                <a:latin typeface="宋体" panose="02010600030101010101" pitchFamily="2" charset="-122"/>
                <a:sym typeface="+mn-ea"/>
              </a:rPr>
              <a:t>6</a:t>
            </a:r>
            <a:r>
              <a:rPr lang="zh-CN" altLang="en-US" sz="1905" dirty="0">
                <a:solidFill>
                  <a:srgbClr val="002060"/>
                </a:solidFill>
                <a:latin typeface="宋体" panose="02010600030101010101" pitchFamily="2" charset="-122"/>
                <a:sym typeface="+mn-ea"/>
              </a:rPr>
              <a:t>月</a:t>
            </a:r>
            <a:r>
              <a:rPr lang="en-US" altLang="zh-CN" sz="1905" dirty="0">
                <a:solidFill>
                  <a:srgbClr val="002060"/>
                </a:solidFill>
                <a:latin typeface="宋体" panose="02010600030101010101" pitchFamily="2" charset="-122"/>
                <a:sym typeface="+mn-ea"/>
              </a:rPr>
              <a:t>11</a:t>
            </a:r>
            <a:r>
              <a:rPr lang="zh-CN" altLang="en-US" sz="1905" dirty="0">
                <a:solidFill>
                  <a:srgbClr val="002060"/>
                </a:solidFill>
                <a:latin typeface="宋体" panose="02010600030101010101" pitchFamily="2" charset="-122"/>
                <a:sym typeface="+mn-ea"/>
              </a:rPr>
              <a:t>日光绪皇帝颁布</a:t>
            </a:r>
            <a:r>
              <a:rPr lang="en-US" altLang="zh-CN" sz="1905" dirty="0">
                <a:solidFill>
                  <a:srgbClr val="002060"/>
                </a:solidFill>
                <a:latin typeface="宋体" panose="02010600030101010101" pitchFamily="2" charset="-122"/>
                <a:sym typeface="+mn-ea"/>
              </a:rPr>
              <a:t>《</a:t>
            </a:r>
            <a:r>
              <a:rPr lang="zh-CN" altLang="en-US" sz="1905" dirty="0">
                <a:solidFill>
                  <a:srgbClr val="002060"/>
                </a:solidFill>
                <a:latin typeface="宋体" panose="02010600030101010101" pitchFamily="2" charset="-122"/>
                <a:sym typeface="+mn-ea"/>
              </a:rPr>
              <a:t>明定国是诏</a:t>
            </a:r>
            <a:r>
              <a:rPr lang="en-US" altLang="zh-CN" sz="1905" dirty="0">
                <a:solidFill>
                  <a:srgbClr val="002060"/>
                </a:solidFill>
                <a:latin typeface="宋体" panose="02010600030101010101" pitchFamily="2" charset="-122"/>
                <a:sym typeface="+mn-ea"/>
              </a:rPr>
              <a:t>》</a:t>
            </a:r>
            <a:r>
              <a:rPr lang="zh-CN" altLang="en-US" sz="1905" dirty="0">
                <a:solidFill>
                  <a:srgbClr val="002060"/>
                </a:solidFill>
                <a:latin typeface="宋体" panose="02010600030101010101" pitchFamily="2" charset="-122"/>
                <a:sym typeface="+mn-ea"/>
              </a:rPr>
              <a:t>戊戍变法开始到</a:t>
            </a:r>
            <a:r>
              <a:rPr lang="en-US" altLang="zh-CN" sz="1905" dirty="0">
                <a:solidFill>
                  <a:srgbClr val="002060"/>
                </a:solidFill>
                <a:latin typeface="宋体" panose="02010600030101010101" pitchFamily="2" charset="-122"/>
                <a:sym typeface="+mn-ea"/>
              </a:rPr>
              <a:t>1898</a:t>
            </a:r>
            <a:r>
              <a:rPr lang="zh-CN" altLang="en-US" sz="1905" dirty="0">
                <a:solidFill>
                  <a:srgbClr val="002060"/>
                </a:solidFill>
                <a:latin typeface="宋体" panose="02010600030101010101" pitchFamily="2" charset="-122"/>
                <a:sym typeface="+mn-ea"/>
              </a:rPr>
              <a:t>年</a:t>
            </a:r>
            <a:r>
              <a:rPr lang="en-US" altLang="zh-CN" sz="1905" dirty="0">
                <a:solidFill>
                  <a:srgbClr val="002060"/>
                </a:solidFill>
                <a:latin typeface="宋体" panose="02010600030101010101" pitchFamily="2" charset="-122"/>
                <a:sym typeface="+mn-ea"/>
              </a:rPr>
              <a:t>9</a:t>
            </a:r>
            <a:r>
              <a:rPr lang="zh-CN" altLang="en-US" sz="1905" dirty="0">
                <a:solidFill>
                  <a:srgbClr val="002060"/>
                </a:solidFill>
                <a:latin typeface="宋体" panose="02010600030101010101" pitchFamily="2" charset="-122"/>
                <a:sym typeface="+mn-ea"/>
              </a:rPr>
              <a:t>月</a:t>
            </a:r>
            <a:r>
              <a:rPr lang="en-US" altLang="zh-CN" sz="1905" dirty="0">
                <a:solidFill>
                  <a:srgbClr val="002060"/>
                </a:solidFill>
                <a:latin typeface="宋体" panose="02010600030101010101" pitchFamily="2" charset="-122"/>
                <a:sym typeface="+mn-ea"/>
              </a:rPr>
              <a:t>21</a:t>
            </a:r>
            <a:r>
              <a:rPr lang="zh-CN" altLang="en-US" sz="1905" dirty="0">
                <a:solidFill>
                  <a:srgbClr val="002060"/>
                </a:solidFill>
                <a:latin typeface="宋体" panose="02010600030101010101" pitchFamily="2" charset="-122"/>
                <a:sym typeface="+mn-ea"/>
              </a:rPr>
              <a:t>日慈禧太后发动戊戍政变变法失败，共</a:t>
            </a:r>
            <a:r>
              <a:rPr lang="en-US" altLang="zh-CN" sz="1905" dirty="0">
                <a:solidFill>
                  <a:srgbClr val="002060"/>
                </a:solidFill>
                <a:latin typeface="宋体" panose="02010600030101010101" pitchFamily="2" charset="-122"/>
                <a:sym typeface="+mn-ea"/>
              </a:rPr>
              <a:t>103</a:t>
            </a:r>
            <a:r>
              <a:rPr lang="zh-CN" altLang="en-US" sz="1905" dirty="0">
                <a:solidFill>
                  <a:srgbClr val="002060"/>
                </a:solidFill>
                <a:latin typeface="宋体" panose="02010600030101010101" pitchFamily="2" charset="-122"/>
                <a:sym typeface="+mn-ea"/>
              </a:rPr>
              <a:t>天，史称“百日维新”。</a:t>
            </a:r>
          </a:p>
        </p:txBody>
      </p:sp>
      <p:grpSp>
        <p:nvGrpSpPr>
          <p:cNvPr id="36" name="组合 35"/>
          <p:cNvGrpSpPr/>
          <p:nvPr/>
        </p:nvGrpSpPr>
        <p:grpSpPr>
          <a:xfrm>
            <a:off x="1285724" y="6270776"/>
            <a:ext cx="3047395" cy="464785"/>
            <a:chOff x="2496894" y="4008183"/>
            <a:chExt cx="1979295" cy="1266328"/>
          </a:xfrm>
        </p:grpSpPr>
        <p:grpSp>
          <p:nvGrpSpPr>
            <p:cNvPr id="37" name="组合 36"/>
            <p:cNvGrpSpPr/>
            <p:nvPr/>
          </p:nvGrpSpPr>
          <p:grpSpPr>
            <a:xfrm>
              <a:off x="2496894" y="4268381"/>
              <a:ext cx="153895" cy="316672"/>
              <a:chOff x="5300663" y="2555875"/>
              <a:chExt cx="165100" cy="339726"/>
            </a:xfrm>
          </p:grpSpPr>
          <p:sp>
            <p:nvSpPr>
              <p:cNvPr id="38" name="Oval 19"/>
              <p:cNvSpPr>
                <a:spLocks noChangeArrowheads="1"/>
              </p:cNvSpPr>
              <p:nvPr/>
            </p:nvSpPr>
            <p:spPr bwMode="auto">
              <a:xfrm>
                <a:off x="5353051" y="2555875"/>
                <a:ext cx="63500" cy="60325"/>
              </a:xfrm>
              <a:prstGeom prst="ellipse">
                <a:avLst/>
              </a:prstGeom>
              <a:solidFill>
                <a:srgbClr val="C00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sp>
            <p:nvSpPr>
              <p:cNvPr id="39" name="Freeform 20"/>
              <p:cNvSpPr>
                <a:spLocks noEditPoints="1"/>
              </p:cNvSpPr>
              <p:nvPr/>
            </p:nvSpPr>
            <p:spPr bwMode="auto">
              <a:xfrm>
                <a:off x="5300663" y="2566988"/>
                <a:ext cx="165100" cy="328613"/>
              </a:xfrm>
              <a:custGeom>
                <a:avLst/>
                <a:gdLst>
                  <a:gd name="T0" fmla="*/ 38 w 44"/>
                  <a:gd name="T1" fmla="*/ 10 h 87"/>
                  <a:gd name="T2" fmla="*/ 37 w 44"/>
                  <a:gd name="T3" fmla="*/ 10 h 87"/>
                  <a:gd name="T4" fmla="*/ 37 w 44"/>
                  <a:gd name="T5" fmla="*/ 2 h 87"/>
                  <a:gd name="T6" fmla="*/ 33 w 44"/>
                  <a:gd name="T7" fmla="*/ 0 h 87"/>
                  <a:gd name="T8" fmla="*/ 31 w 44"/>
                  <a:gd name="T9" fmla="*/ 10 h 87"/>
                  <a:gd name="T10" fmla="*/ 35 w 44"/>
                  <a:gd name="T11" fmla="*/ 12 h 87"/>
                  <a:gd name="T12" fmla="*/ 36 w 44"/>
                  <a:gd name="T13" fmla="*/ 12 h 87"/>
                  <a:gd name="T14" fmla="*/ 36 w 44"/>
                  <a:gd name="T15" fmla="*/ 18 h 87"/>
                  <a:gd name="T16" fmla="*/ 30 w 44"/>
                  <a:gd name="T17" fmla="*/ 14 h 87"/>
                  <a:gd name="T18" fmla="*/ 16 w 44"/>
                  <a:gd name="T19" fmla="*/ 14 h 87"/>
                  <a:gd name="T20" fmla="*/ 12 w 44"/>
                  <a:gd name="T21" fmla="*/ 16 h 87"/>
                  <a:gd name="T22" fmla="*/ 0 w 44"/>
                  <a:gd name="T23" fmla="*/ 47 h 87"/>
                  <a:gd name="T24" fmla="*/ 7 w 44"/>
                  <a:gd name="T25" fmla="*/ 49 h 87"/>
                  <a:gd name="T26" fmla="*/ 12 w 44"/>
                  <a:gd name="T27" fmla="*/ 45 h 87"/>
                  <a:gd name="T28" fmla="*/ 13 w 44"/>
                  <a:gd name="T29" fmla="*/ 83 h 87"/>
                  <a:gd name="T30" fmla="*/ 21 w 44"/>
                  <a:gd name="T31" fmla="*/ 83 h 87"/>
                  <a:gd name="T32" fmla="*/ 24 w 44"/>
                  <a:gd name="T33" fmla="*/ 49 h 87"/>
                  <a:gd name="T34" fmla="*/ 28 w 44"/>
                  <a:gd name="T35" fmla="*/ 87 h 87"/>
                  <a:gd name="T36" fmla="*/ 32 w 44"/>
                  <a:gd name="T37" fmla="*/ 47 h 87"/>
                  <a:gd name="T38" fmla="*/ 33 w 44"/>
                  <a:gd name="T39" fmla="*/ 25 h 87"/>
                  <a:gd name="T40" fmla="*/ 41 w 44"/>
                  <a:gd name="T41" fmla="*/ 30 h 87"/>
                  <a:gd name="T42" fmla="*/ 42 w 44"/>
                  <a:gd name="T43" fmla="*/ 13 h 87"/>
                  <a:gd name="T44" fmla="*/ 35 w 44"/>
                  <a:gd name="T45" fmla="*/ 1 h 87"/>
                  <a:gd name="T46" fmla="*/ 35 w 44"/>
                  <a:gd name="T47" fmla="*/ 1 h 87"/>
                  <a:gd name="T48" fmla="*/ 34 w 44"/>
                  <a:gd name="T49" fmla="*/ 0 h 87"/>
                  <a:gd name="T50" fmla="*/ 34 w 44"/>
                  <a:gd name="T51" fmla="*/ 1 h 87"/>
                  <a:gd name="T52" fmla="*/ 34 w 44"/>
                  <a:gd name="T53" fmla="*/ 0 h 87"/>
                  <a:gd name="T54" fmla="*/ 34 w 44"/>
                  <a:gd name="T55" fmla="*/ 1 h 87"/>
                  <a:gd name="T56" fmla="*/ 34 w 44"/>
                  <a:gd name="T57" fmla="*/ 1 h 87"/>
                  <a:gd name="T58" fmla="*/ 36 w 44"/>
                  <a:gd name="T59" fmla="*/ 10 h 87"/>
                  <a:gd name="T60" fmla="*/ 33 w 44"/>
                  <a:gd name="T61" fmla="*/ 11 h 87"/>
                  <a:gd name="T62" fmla="*/ 33 w 44"/>
                  <a:gd name="T63" fmla="*/ 10 h 87"/>
                  <a:gd name="T64" fmla="*/ 35 w 44"/>
                  <a:gd name="T65" fmla="*/ 9 h 87"/>
                  <a:gd name="T66" fmla="*/ 36 w 44"/>
                  <a:gd name="T67" fmla="*/ 7 h 87"/>
                  <a:gd name="T68" fmla="*/ 33 w 44"/>
                  <a:gd name="T69" fmla="*/ 8 h 87"/>
                  <a:gd name="T70" fmla="*/ 32 w 44"/>
                  <a:gd name="T71" fmla="*/ 3 h 87"/>
                  <a:gd name="T72" fmla="*/ 35 w 44"/>
                  <a:gd name="T73" fmla="*/ 1 h 87"/>
                  <a:gd name="T74" fmla="*/ 36 w 44"/>
                  <a:gd name="T7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87">
                    <a:moveTo>
                      <a:pt x="42" y="13"/>
                    </a:moveTo>
                    <a:cubicBezTo>
                      <a:pt x="42" y="11"/>
                      <a:pt x="40" y="10"/>
                      <a:pt x="38" y="10"/>
                    </a:cubicBezTo>
                    <a:cubicBezTo>
                      <a:pt x="38" y="10"/>
                      <a:pt x="38" y="10"/>
                      <a:pt x="38" y="10"/>
                    </a:cubicBezTo>
                    <a:cubicBezTo>
                      <a:pt x="37" y="10"/>
                      <a:pt x="37" y="10"/>
                      <a:pt x="37" y="10"/>
                    </a:cubicBezTo>
                    <a:cubicBezTo>
                      <a:pt x="37" y="10"/>
                      <a:pt x="37" y="10"/>
                      <a:pt x="37" y="10"/>
                    </a:cubicBezTo>
                    <a:cubicBezTo>
                      <a:pt x="37" y="2"/>
                      <a:pt x="37" y="2"/>
                      <a:pt x="37" y="2"/>
                    </a:cubicBezTo>
                    <a:cubicBezTo>
                      <a:pt x="37" y="1"/>
                      <a:pt x="37" y="0"/>
                      <a:pt x="35" y="0"/>
                    </a:cubicBezTo>
                    <a:cubicBezTo>
                      <a:pt x="33" y="0"/>
                      <a:pt x="33" y="0"/>
                      <a:pt x="33" y="0"/>
                    </a:cubicBezTo>
                    <a:cubicBezTo>
                      <a:pt x="32" y="0"/>
                      <a:pt x="31" y="1"/>
                      <a:pt x="31" y="2"/>
                    </a:cubicBezTo>
                    <a:cubicBezTo>
                      <a:pt x="31" y="10"/>
                      <a:pt x="31" y="10"/>
                      <a:pt x="31" y="10"/>
                    </a:cubicBezTo>
                    <a:cubicBezTo>
                      <a:pt x="31" y="11"/>
                      <a:pt x="32" y="12"/>
                      <a:pt x="33" y="12"/>
                    </a:cubicBezTo>
                    <a:cubicBezTo>
                      <a:pt x="35" y="12"/>
                      <a:pt x="35" y="12"/>
                      <a:pt x="35" y="12"/>
                    </a:cubicBezTo>
                    <a:cubicBezTo>
                      <a:pt x="35" y="12"/>
                      <a:pt x="35" y="12"/>
                      <a:pt x="36" y="12"/>
                    </a:cubicBezTo>
                    <a:cubicBezTo>
                      <a:pt x="36" y="12"/>
                      <a:pt x="36" y="12"/>
                      <a:pt x="36" y="12"/>
                    </a:cubicBezTo>
                    <a:cubicBezTo>
                      <a:pt x="35" y="12"/>
                      <a:pt x="35" y="13"/>
                      <a:pt x="35" y="14"/>
                    </a:cubicBezTo>
                    <a:cubicBezTo>
                      <a:pt x="36" y="18"/>
                      <a:pt x="36" y="18"/>
                      <a:pt x="36" y="18"/>
                    </a:cubicBezTo>
                    <a:cubicBezTo>
                      <a:pt x="33" y="15"/>
                      <a:pt x="33" y="15"/>
                      <a:pt x="33" y="15"/>
                    </a:cubicBezTo>
                    <a:cubicBezTo>
                      <a:pt x="32" y="15"/>
                      <a:pt x="31" y="14"/>
                      <a:pt x="30" y="14"/>
                    </a:cubicBezTo>
                    <a:cubicBezTo>
                      <a:pt x="30" y="14"/>
                      <a:pt x="30" y="14"/>
                      <a:pt x="29" y="14"/>
                    </a:cubicBezTo>
                    <a:cubicBezTo>
                      <a:pt x="16" y="14"/>
                      <a:pt x="16" y="14"/>
                      <a:pt x="16" y="14"/>
                    </a:cubicBezTo>
                    <a:cubicBezTo>
                      <a:pt x="15" y="14"/>
                      <a:pt x="15" y="14"/>
                      <a:pt x="15" y="14"/>
                    </a:cubicBezTo>
                    <a:cubicBezTo>
                      <a:pt x="13" y="15"/>
                      <a:pt x="13" y="15"/>
                      <a:pt x="12" y="16"/>
                    </a:cubicBezTo>
                    <a:cubicBezTo>
                      <a:pt x="12" y="17"/>
                      <a:pt x="11" y="17"/>
                      <a:pt x="11" y="18"/>
                    </a:cubicBezTo>
                    <a:cubicBezTo>
                      <a:pt x="0" y="47"/>
                      <a:pt x="0" y="47"/>
                      <a:pt x="0" y="47"/>
                    </a:cubicBezTo>
                    <a:cubicBezTo>
                      <a:pt x="0" y="48"/>
                      <a:pt x="0" y="50"/>
                      <a:pt x="2" y="51"/>
                    </a:cubicBezTo>
                    <a:cubicBezTo>
                      <a:pt x="4" y="52"/>
                      <a:pt x="6" y="51"/>
                      <a:pt x="7" y="49"/>
                    </a:cubicBezTo>
                    <a:cubicBezTo>
                      <a:pt x="12" y="36"/>
                      <a:pt x="12" y="36"/>
                      <a:pt x="12" y="36"/>
                    </a:cubicBezTo>
                    <a:cubicBezTo>
                      <a:pt x="12" y="45"/>
                      <a:pt x="12" y="45"/>
                      <a:pt x="12" y="45"/>
                    </a:cubicBezTo>
                    <a:cubicBezTo>
                      <a:pt x="12" y="46"/>
                      <a:pt x="12" y="47"/>
                      <a:pt x="13" y="47"/>
                    </a:cubicBezTo>
                    <a:cubicBezTo>
                      <a:pt x="13" y="83"/>
                      <a:pt x="13" y="83"/>
                      <a:pt x="13" y="83"/>
                    </a:cubicBezTo>
                    <a:cubicBezTo>
                      <a:pt x="13" y="85"/>
                      <a:pt x="15" y="87"/>
                      <a:pt x="17" y="87"/>
                    </a:cubicBezTo>
                    <a:cubicBezTo>
                      <a:pt x="19" y="87"/>
                      <a:pt x="21" y="85"/>
                      <a:pt x="21" y="83"/>
                    </a:cubicBezTo>
                    <a:cubicBezTo>
                      <a:pt x="21" y="49"/>
                      <a:pt x="21" y="49"/>
                      <a:pt x="21" y="49"/>
                    </a:cubicBezTo>
                    <a:cubicBezTo>
                      <a:pt x="24" y="49"/>
                      <a:pt x="24" y="49"/>
                      <a:pt x="24" y="49"/>
                    </a:cubicBezTo>
                    <a:cubicBezTo>
                      <a:pt x="24" y="83"/>
                      <a:pt x="24" y="83"/>
                      <a:pt x="24" y="83"/>
                    </a:cubicBezTo>
                    <a:cubicBezTo>
                      <a:pt x="24" y="85"/>
                      <a:pt x="26" y="87"/>
                      <a:pt x="28" y="87"/>
                    </a:cubicBezTo>
                    <a:cubicBezTo>
                      <a:pt x="30" y="87"/>
                      <a:pt x="32" y="85"/>
                      <a:pt x="32" y="83"/>
                    </a:cubicBezTo>
                    <a:cubicBezTo>
                      <a:pt x="32" y="47"/>
                      <a:pt x="32" y="47"/>
                      <a:pt x="32" y="47"/>
                    </a:cubicBezTo>
                    <a:cubicBezTo>
                      <a:pt x="32" y="47"/>
                      <a:pt x="33" y="46"/>
                      <a:pt x="33" y="45"/>
                    </a:cubicBezTo>
                    <a:cubicBezTo>
                      <a:pt x="33" y="25"/>
                      <a:pt x="33" y="25"/>
                      <a:pt x="33" y="25"/>
                    </a:cubicBezTo>
                    <a:cubicBezTo>
                      <a:pt x="38" y="29"/>
                      <a:pt x="38" y="29"/>
                      <a:pt x="38" y="29"/>
                    </a:cubicBezTo>
                    <a:cubicBezTo>
                      <a:pt x="39" y="30"/>
                      <a:pt x="40" y="30"/>
                      <a:pt x="41" y="30"/>
                    </a:cubicBezTo>
                    <a:cubicBezTo>
                      <a:pt x="43" y="30"/>
                      <a:pt x="44" y="28"/>
                      <a:pt x="44" y="26"/>
                    </a:cubicBezTo>
                    <a:lnTo>
                      <a:pt x="42" y="13"/>
                    </a:lnTo>
                    <a:close/>
                    <a:moveTo>
                      <a:pt x="35" y="0"/>
                    </a:moveTo>
                    <a:cubicBezTo>
                      <a:pt x="35" y="0"/>
                      <a:pt x="35" y="1"/>
                      <a:pt x="35" y="1"/>
                    </a:cubicBezTo>
                    <a:cubicBezTo>
                      <a:pt x="35" y="1"/>
                      <a:pt x="35" y="1"/>
                      <a:pt x="35" y="1"/>
                    </a:cubicBezTo>
                    <a:cubicBezTo>
                      <a:pt x="35" y="1"/>
                      <a:pt x="35" y="1"/>
                      <a:pt x="35" y="1"/>
                    </a:cubicBezTo>
                    <a:cubicBezTo>
                      <a:pt x="35" y="1"/>
                      <a:pt x="35" y="0"/>
                      <a:pt x="35"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6" y="10"/>
                    </a:moveTo>
                    <a:cubicBezTo>
                      <a:pt x="36" y="11"/>
                      <a:pt x="35" y="11"/>
                      <a:pt x="35" y="11"/>
                    </a:cubicBezTo>
                    <a:cubicBezTo>
                      <a:pt x="33" y="11"/>
                      <a:pt x="33" y="11"/>
                      <a:pt x="33" y="11"/>
                    </a:cubicBezTo>
                    <a:cubicBezTo>
                      <a:pt x="33" y="11"/>
                      <a:pt x="33" y="11"/>
                      <a:pt x="33" y="10"/>
                    </a:cubicBezTo>
                    <a:cubicBezTo>
                      <a:pt x="33" y="10"/>
                      <a:pt x="33" y="10"/>
                      <a:pt x="33" y="10"/>
                    </a:cubicBezTo>
                    <a:cubicBezTo>
                      <a:pt x="33" y="10"/>
                      <a:pt x="33" y="9"/>
                      <a:pt x="33" y="9"/>
                    </a:cubicBezTo>
                    <a:cubicBezTo>
                      <a:pt x="35" y="9"/>
                      <a:pt x="35" y="9"/>
                      <a:pt x="35" y="9"/>
                    </a:cubicBezTo>
                    <a:cubicBezTo>
                      <a:pt x="35" y="9"/>
                      <a:pt x="36" y="10"/>
                      <a:pt x="36" y="10"/>
                    </a:cubicBezTo>
                    <a:close/>
                    <a:moveTo>
                      <a:pt x="36" y="7"/>
                    </a:moveTo>
                    <a:cubicBezTo>
                      <a:pt x="36" y="8"/>
                      <a:pt x="36" y="8"/>
                      <a:pt x="35" y="8"/>
                    </a:cubicBezTo>
                    <a:cubicBezTo>
                      <a:pt x="33" y="8"/>
                      <a:pt x="33" y="8"/>
                      <a:pt x="33" y="8"/>
                    </a:cubicBezTo>
                    <a:cubicBezTo>
                      <a:pt x="33" y="8"/>
                      <a:pt x="32" y="8"/>
                      <a:pt x="32" y="7"/>
                    </a:cubicBezTo>
                    <a:cubicBezTo>
                      <a:pt x="32" y="3"/>
                      <a:pt x="32" y="3"/>
                      <a:pt x="32" y="3"/>
                    </a:cubicBezTo>
                    <a:cubicBezTo>
                      <a:pt x="32" y="2"/>
                      <a:pt x="33" y="1"/>
                      <a:pt x="33" y="1"/>
                    </a:cubicBezTo>
                    <a:cubicBezTo>
                      <a:pt x="35" y="1"/>
                      <a:pt x="35" y="1"/>
                      <a:pt x="35" y="1"/>
                    </a:cubicBezTo>
                    <a:cubicBezTo>
                      <a:pt x="36" y="1"/>
                      <a:pt x="36" y="2"/>
                      <a:pt x="36" y="3"/>
                    </a:cubicBezTo>
                    <a:lnTo>
                      <a:pt x="36" y="7"/>
                    </a:ln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grpSp>
        <p:sp>
          <p:nvSpPr>
            <p:cNvPr id="40" name="文本框 30"/>
            <p:cNvSpPr txBox="1"/>
            <p:nvPr/>
          </p:nvSpPr>
          <p:spPr>
            <a:xfrm>
              <a:off x="2776506" y="4268249"/>
              <a:ext cx="1276564" cy="1006262"/>
            </a:xfrm>
            <a:prstGeom prst="rect">
              <a:avLst/>
            </a:prstGeom>
            <a:noFill/>
          </p:spPr>
          <p:txBody>
            <a:bodyPr wrap="square" rtlCol="0">
              <a:spAutoFit/>
            </a:bodyPr>
            <a:lstStyle/>
            <a:p>
              <a:pPr algn="ctr"/>
              <a:endParaRPr lang="zh-CN" altLang="en-US" b="1" dirty="0" smtClean="0">
                <a:solidFill>
                  <a:schemeClr val="tx2"/>
                </a:solidFill>
                <a:latin typeface="微软雅黑" panose="020B0503020204020204" pitchFamily="34" charset="-122"/>
                <a:ea typeface="微软雅黑" panose="020B0503020204020204" pitchFamily="34" charset="-122"/>
              </a:endParaRPr>
            </a:p>
          </p:txBody>
        </p:sp>
        <p:sp>
          <p:nvSpPr>
            <p:cNvPr id="41" name="任意多边形 151"/>
            <p:cNvSpPr>
              <a:spLocks noChangeArrowheads="1"/>
            </p:cNvSpPr>
            <p:nvPr/>
          </p:nvSpPr>
          <p:spPr bwMode="auto">
            <a:xfrm>
              <a:off x="2578619" y="4008183"/>
              <a:ext cx="1897570" cy="1090777"/>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r>
                <a:rPr lang="zh-CN" altLang="en-US" sz="1714" b="1" dirty="0">
                  <a:solidFill>
                    <a:srgbClr val="002060"/>
                  </a:solidFill>
                  <a:latin typeface="宋体" panose="02010600030101010101" pitchFamily="2" charset="-122"/>
                  <a:sym typeface="+mn-ea"/>
                </a:rPr>
                <a:t>光绪皇帝和康有为、梁启超</a:t>
              </a:r>
            </a:p>
          </p:txBody>
        </p:sp>
      </p:grpSp>
      <p:pic>
        <p:nvPicPr>
          <p:cNvPr id="4" name="图片 3"/>
          <p:cNvPicPr>
            <a:picLocks noChangeAspect="1"/>
          </p:cNvPicPr>
          <p:nvPr/>
        </p:nvPicPr>
        <p:blipFill>
          <a:blip r:embed="rId3" cstate="print"/>
          <a:srcRect/>
          <a:stretch>
            <a:fillRect/>
          </a:stretch>
        </p:blipFill>
        <p:spPr>
          <a:xfrm>
            <a:off x="1265790" y="3947482"/>
            <a:ext cx="3212348" cy="2173687"/>
          </a:xfrm>
          <a:prstGeom prst="roundRect">
            <a:avLst>
              <a:gd name="adj" fmla="val 8594"/>
            </a:avLst>
          </a:prstGeom>
          <a:solidFill>
            <a:srgbClr val="FFFFFF">
              <a:shade val="85000"/>
            </a:srgbClr>
          </a:solidFill>
          <a:ln>
            <a:noFill/>
          </a:ln>
          <a:effectLst/>
        </p:spPr>
      </p:pic>
      <p:grpSp>
        <p:nvGrpSpPr>
          <p:cNvPr id="6" name="组合 5"/>
          <p:cNvGrpSpPr/>
          <p:nvPr/>
        </p:nvGrpSpPr>
        <p:grpSpPr>
          <a:xfrm>
            <a:off x="5908524" y="2118481"/>
            <a:ext cx="1135138" cy="639838"/>
            <a:chOff x="4928776" y="1367721"/>
            <a:chExt cx="2238210" cy="546192"/>
          </a:xfrm>
          <a:solidFill>
            <a:schemeClr val="accent5">
              <a:lumMod val="50000"/>
            </a:schemeClr>
          </a:solidFill>
        </p:grpSpPr>
        <p:sp>
          <p:nvSpPr>
            <p:cNvPr id="2" name="AutoShape 65"/>
            <p:cNvSpPr>
              <a:spLocks noChangeArrowheads="1"/>
            </p:cNvSpPr>
            <p:nvPr/>
          </p:nvSpPr>
          <p:spPr bwMode="auto">
            <a:xfrm rot="10800000">
              <a:off x="4928776" y="1367721"/>
              <a:ext cx="2238210" cy="546192"/>
            </a:xfrm>
            <a:prstGeom prst="homePlate">
              <a:avLst>
                <a:gd name="adj" fmla="val 43731"/>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44445">
                <a:defRPr/>
              </a:pPr>
              <a:endParaRPr lang="zh-CN" altLang="en-US" sz="2095" kern="0">
                <a:solidFill>
                  <a:schemeClr val="bg1"/>
                </a:solidFill>
              </a:endParaRPr>
            </a:p>
          </p:txBody>
        </p:sp>
        <p:sp>
          <p:nvSpPr>
            <p:cNvPr id="21" name="Text Box 66"/>
            <p:cNvSpPr txBox="1">
              <a:spLocks noChangeArrowheads="1"/>
            </p:cNvSpPr>
            <p:nvPr/>
          </p:nvSpPr>
          <p:spPr bwMode="auto">
            <a:xfrm>
              <a:off x="5458418" y="1453419"/>
              <a:ext cx="1523099" cy="37909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1044445">
                <a:defRPr/>
              </a:pPr>
              <a:r>
                <a:rPr lang="zh-CN" altLang="en-US" sz="2286" b="1" kern="0" dirty="0">
                  <a:solidFill>
                    <a:schemeClr val="bg1"/>
                  </a:solidFill>
                  <a:latin typeface="宋体" panose="02010600030101010101" pitchFamily="2" charset="-122"/>
                </a:rPr>
                <a:t>政治</a:t>
              </a:r>
            </a:p>
          </p:txBody>
        </p:sp>
      </p:grpSp>
      <p:sp>
        <p:nvSpPr>
          <p:cNvPr id="5" name="文本框 4"/>
          <p:cNvSpPr txBox="1"/>
          <p:nvPr/>
        </p:nvSpPr>
        <p:spPr>
          <a:xfrm>
            <a:off x="7208762" y="1973338"/>
            <a:ext cx="4714119" cy="880562"/>
          </a:xfrm>
          <a:prstGeom prst="rect">
            <a:avLst/>
          </a:prstGeom>
          <a:noFill/>
          <a:ln>
            <a:solidFill>
              <a:srgbClr val="002060"/>
            </a:solidFill>
          </a:ln>
        </p:spPr>
        <p:txBody>
          <a:bodyPr wrap="square" rtlCol="0">
            <a:spAutoFit/>
          </a:bodyPr>
          <a:lstStyle/>
          <a:p>
            <a:pPr>
              <a:lnSpc>
                <a:spcPct val="120000"/>
              </a:lnSpc>
            </a:pPr>
            <a:r>
              <a:rPr lang="zh-CN" altLang="en-US" sz="2286" dirty="0">
                <a:latin typeface="宋体" panose="02010600030101010101" pitchFamily="2" charset="-122"/>
              </a:rPr>
              <a:t>改革行政机构，裁汰冗员；提倡向皇帝上书言事；取消旗人特权。</a:t>
            </a:r>
          </a:p>
        </p:txBody>
      </p:sp>
      <p:grpSp>
        <p:nvGrpSpPr>
          <p:cNvPr id="10" name="组合 9"/>
          <p:cNvGrpSpPr/>
          <p:nvPr/>
        </p:nvGrpSpPr>
        <p:grpSpPr>
          <a:xfrm>
            <a:off x="5908524" y="3255433"/>
            <a:ext cx="1135138" cy="639838"/>
            <a:chOff x="4928776" y="1367721"/>
            <a:chExt cx="2238210" cy="546192"/>
          </a:xfrm>
          <a:solidFill>
            <a:schemeClr val="accent5">
              <a:lumMod val="50000"/>
            </a:schemeClr>
          </a:solidFill>
        </p:grpSpPr>
        <p:sp>
          <p:nvSpPr>
            <p:cNvPr id="16" name="AutoShape 65"/>
            <p:cNvSpPr>
              <a:spLocks noChangeArrowheads="1"/>
            </p:cNvSpPr>
            <p:nvPr/>
          </p:nvSpPr>
          <p:spPr bwMode="auto">
            <a:xfrm rot="10800000">
              <a:off x="4928776" y="1367721"/>
              <a:ext cx="2238210" cy="546192"/>
            </a:xfrm>
            <a:prstGeom prst="homePlate">
              <a:avLst>
                <a:gd name="adj" fmla="val 43731"/>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44445">
                <a:defRPr/>
              </a:pPr>
              <a:endParaRPr lang="zh-CN" altLang="en-US" sz="2095" kern="0">
                <a:solidFill>
                  <a:schemeClr val="bg1"/>
                </a:solidFill>
              </a:endParaRPr>
            </a:p>
          </p:txBody>
        </p:sp>
        <p:sp>
          <p:nvSpPr>
            <p:cNvPr id="17" name="Text Box 66"/>
            <p:cNvSpPr txBox="1">
              <a:spLocks noChangeArrowheads="1"/>
            </p:cNvSpPr>
            <p:nvPr/>
          </p:nvSpPr>
          <p:spPr bwMode="auto">
            <a:xfrm>
              <a:off x="5458418" y="1453419"/>
              <a:ext cx="1523099" cy="37909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1044445">
                <a:defRPr/>
              </a:pPr>
              <a:r>
                <a:rPr lang="zh-CN" altLang="en-US" sz="2286" b="1" kern="0" dirty="0">
                  <a:solidFill>
                    <a:schemeClr val="bg1"/>
                  </a:solidFill>
                  <a:latin typeface="宋体" panose="02010600030101010101" pitchFamily="2" charset="-122"/>
                </a:rPr>
                <a:t>经济</a:t>
              </a:r>
            </a:p>
          </p:txBody>
        </p:sp>
      </p:grpSp>
      <p:sp>
        <p:nvSpPr>
          <p:cNvPr id="18" name="文本框 17"/>
          <p:cNvSpPr txBox="1"/>
          <p:nvPr/>
        </p:nvSpPr>
        <p:spPr>
          <a:xfrm>
            <a:off x="7221505" y="3038352"/>
            <a:ext cx="4714119" cy="936538"/>
          </a:xfrm>
          <a:prstGeom prst="rect">
            <a:avLst/>
          </a:prstGeom>
          <a:noFill/>
          <a:ln>
            <a:solidFill>
              <a:srgbClr val="002060"/>
            </a:solidFill>
          </a:ln>
        </p:spPr>
        <p:txBody>
          <a:bodyPr wrap="square" rtlCol="0">
            <a:spAutoFit/>
          </a:bodyPr>
          <a:lstStyle/>
          <a:p>
            <a:pPr>
              <a:lnSpc>
                <a:spcPct val="120000"/>
              </a:lnSpc>
            </a:pPr>
            <a:r>
              <a:rPr lang="zh-CN" altLang="en-US" sz="2286" dirty="0">
                <a:latin typeface="宋体" panose="02010600030101010101" pitchFamily="2" charset="-122"/>
              </a:rPr>
              <a:t>奖励农工商业和发明创造；商报，设商会；改革财政，编制</a:t>
            </a:r>
            <a:r>
              <a:rPr lang="zh-CN" altLang="en-US" sz="2286" dirty="0" smtClean="0">
                <a:latin typeface="宋体" panose="02010600030101010101" pitchFamily="2" charset="-122"/>
              </a:rPr>
              <a:t>国家预算</a:t>
            </a:r>
            <a:endParaRPr lang="zh-CN" altLang="en-US" sz="2286"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908524" y="4379686"/>
            <a:ext cx="1135138" cy="639838"/>
            <a:chOff x="4928776" y="1367721"/>
            <a:chExt cx="2238210" cy="546192"/>
          </a:xfrm>
          <a:solidFill>
            <a:schemeClr val="tx1">
              <a:lumMod val="75000"/>
              <a:lumOff val="25000"/>
            </a:schemeClr>
          </a:solidFill>
        </p:grpSpPr>
        <p:sp>
          <p:nvSpPr>
            <p:cNvPr id="22" name="AutoShape 65"/>
            <p:cNvSpPr>
              <a:spLocks noChangeArrowheads="1"/>
            </p:cNvSpPr>
            <p:nvPr/>
          </p:nvSpPr>
          <p:spPr bwMode="auto">
            <a:xfrm rot="10800000">
              <a:off x="4928776" y="1367721"/>
              <a:ext cx="2238210" cy="546192"/>
            </a:xfrm>
            <a:prstGeom prst="homePlate">
              <a:avLst>
                <a:gd name="adj" fmla="val 43731"/>
              </a:avLst>
            </a:prstGeom>
            <a:solidFill>
              <a:schemeClr val="accent5">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44445">
                <a:defRPr/>
              </a:pPr>
              <a:endParaRPr lang="zh-CN" altLang="en-US" sz="2095" kern="0">
                <a:solidFill>
                  <a:schemeClr val="bg1"/>
                </a:solidFill>
              </a:endParaRPr>
            </a:p>
          </p:txBody>
        </p:sp>
        <p:sp>
          <p:nvSpPr>
            <p:cNvPr id="23" name="Text Box 66"/>
            <p:cNvSpPr txBox="1">
              <a:spLocks noChangeArrowheads="1"/>
            </p:cNvSpPr>
            <p:nvPr/>
          </p:nvSpPr>
          <p:spPr bwMode="auto">
            <a:xfrm>
              <a:off x="5458418" y="1453419"/>
              <a:ext cx="1523099" cy="379099"/>
            </a:xfrm>
            <a:prstGeom prst="rect">
              <a:avLst/>
            </a:prstGeom>
            <a:solidFill>
              <a:schemeClr val="accent5">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1044445">
                <a:defRPr/>
              </a:pPr>
              <a:r>
                <a:rPr lang="zh-CN" altLang="en-US" sz="2286" b="1" kern="0" dirty="0">
                  <a:solidFill>
                    <a:schemeClr val="bg1"/>
                  </a:solidFill>
                  <a:latin typeface="宋体" panose="02010600030101010101" pitchFamily="2" charset="-122"/>
                </a:rPr>
                <a:t>军事</a:t>
              </a:r>
            </a:p>
          </p:txBody>
        </p:sp>
      </p:grpSp>
      <p:sp>
        <p:nvSpPr>
          <p:cNvPr id="24" name="文本框 23"/>
          <p:cNvSpPr txBox="1"/>
          <p:nvPr/>
        </p:nvSpPr>
        <p:spPr>
          <a:xfrm>
            <a:off x="7208762" y="4234543"/>
            <a:ext cx="4714119" cy="880562"/>
          </a:xfrm>
          <a:prstGeom prst="rect">
            <a:avLst/>
          </a:prstGeom>
          <a:noFill/>
          <a:ln>
            <a:solidFill>
              <a:srgbClr val="002060"/>
            </a:solidFill>
          </a:ln>
        </p:spPr>
        <p:txBody>
          <a:bodyPr wrap="square" rtlCol="0">
            <a:spAutoFit/>
          </a:bodyPr>
          <a:lstStyle/>
          <a:p>
            <a:pPr>
              <a:lnSpc>
                <a:spcPct val="120000"/>
              </a:lnSpc>
            </a:pPr>
            <a:r>
              <a:rPr lang="zh-CN" altLang="en-US" sz="2286" dirty="0">
                <a:latin typeface="宋体" panose="02010600030101010101" pitchFamily="2" charset="-122"/>
              </a:rPr>
              <a:t>裁减旧式绿营兵，改练新军；采用西洋兵制，练洋操，习洋枪。</a:t>
            </a:r>
          </a:p>
        </p:txBody>
      </p:sp>
      <p:grpSp>
        <p:nvGrpSpPr>
          <p:cNvPr id="33" name="组合 32"/>
          <p:cNvGrpSpPr/>
          <p:nvPr/>
        </p:nvGrpSpPr>
        <p:grpSpPr>
          <a:xfrm>
            <a:off x="5908524" y="5675086"/>
            <a:ext cx="1135138" cy="639838"/>
            <a:chOff x="4928776" y="1367721"/>
            <a:chExt cx="2238210" cy="546192"/>
          </a:xfrm>
          <a:solidFill>
            <a:schemeClr val="accent5">
              <a:lumMod val="50000"/>
            </a:schemeClr>
          </a:solidFill>
        </p:grpSpPr>
        <p:sp>
          <p:nvSpPr>
            <p:cNvPr id="34" name="AutoShape 65"/>
            <p:cNvSpPr>
              <a:spLocks noChangeArrowheads="1"/>
            </p:cNvSpPr>
            <p:nvPr/>
          </p:nvSpPr>
          <p:spPr bwMode="auto">
            <a:xfrm rot="10800000">
              <a:off x="4928776" y="1367721"/>
              <a:ext cx="2238210" cy="546192"/>
            </a:xfrm>
            <a:prstGeom prst="homePlate">
              <a:avLst>
                <a:gd name="adj" fmla="val 43731"/>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44445">
                <a:defRPr/>
              </a:pPr>
              <a:endParaRPr lang="zh-CN" altLang="en-US" sz="2095" kern="0">
                <a:solidFill>
                  <a:schemeClr val="bg1"/>
                </a:solidFill>
              </a:endParaRPr>
            </a:p>
          </p:txBody>
        </p:sp>
        <p:sp>
          <p:nvSpPr>
            <p:cNvPr id="35" name="Text Box 66"/>
            <p:cNvSpPr txBox="1">
              <a:spLocks noChangeArrowheads="1"/>
            </p:cNvSpPr>
            <p:nvPr/>
          </p:nvSpPr>
          <p:spPr bwMode="auto">
            <a:xfrm>
              <a:off x="5458418" y="1453419"/>
              <a:ext cx="1523099" cy="37909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1044445">
                <a:defRPr/>
              </a:pPr>
              <a:r>
                <a:rPr lang="zh-CN" altLang="en-US" sz="2286" b="1" kern="0" dirty="0">
                  <a:solidFill>
                    <a:schemeClr val="bg1"/>
                  </a:solidFill>
                  <a:latin typeface="宋体" panose="02010600030101010101" pitchFamily="2" charset="-122"/>
                </a:rPr>
                <a:t>文化</a:t>
              </a:r>
            </a:p>
          </p:txBody>
        </p:sp>
      </p:grpSp>
      <p:sp>
        <p:nvSpPr>
          <p:cNvPr id="42" name="文本框 41"/>
          <p:cNvSpPr txBox="1"/>
          <p:nvPr/>
        </p:nvSpPr>
        <p:spPr>
          <a:xfrm>
            <a:off x="7208762" y="5318276"/>
            <a:ext cx="4714119" cy="1302664"/>
          </a:xfrm>
          <a:prstGeom prst="rect">
            <a:avLst/>
          </a:prstGeom>
          <a:noFill/>
          <a:ln>
            <a:solidFill>
              <a:srgbClr val="002060"/>
            </a:solidFill>
          </a:ln>
        </p:spPr>
        <p:txBody>
          <a:bodyPr wrap="square" rtlCol="0">
            <a:spAutoFit/>
          </a:bodyPr>
          <a:lstStyle/>
          <a:p>
            <a:pPr>
              <a:lnSpc>
                <a:spcPct val="120000"/>
              </a:lnSpc>
            </a:pPr>
            <a:r>
              <a:rPr lang="zh-CN" altLang="en-US" sz="2286" dirty="0">
                <a:latin typeface="宋体" panose="02010600030101010101" pitchFamily="2" charset="-122"/>
              </a:rPr>
              <a:t>设学堂，倡西学，废八股；设译书局，派遣留学；奖励办报，准许自由组织学会。</a:t>
            </a:r>
          </a:p>
        </p:txBody>
      </p:sp>
      <p:grpSp>
        <p:nvGrpSpPr>
          <p:cNvPr id="43" name="组合 42"/>
          <p:cNvGrpSpPr/>
          <p:nvPr/>
        </p:nvGrpSpPr>
        <p:grpSpPr>
          <a:xfrm>
            <a:off x="8426753" y="1158119"/>
            <a:ext cx="2277533" cy="630767"/>
            <a:chOff x="3152668" y="1220489"/>
            <a:chExt cx="4325789" cy="1055437"/>
          </a:xfrm>
        </p:grpSpPr>
        <p:sp>
          <p:nvSpPr>
            <p:cNvPr id="44" name="六边形 43"/>
            <p:cNvSpPr/>
            <p:nvPr/>
          </p:nvSpPr>
          <p:spPr>
            <a:xfrm>
              <a:off x="3152668" y="1220489"/>
              <a:ext cx="4325789"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5314" tIns="32657" rIns="65314" bIns="32657" rtlCol="0" anchor="ctr"/>
            <a:lstStyle/>
            <a:p>
              <a:pPr algn="ctr"/>
              <a:endParaRPr lang="zh-CN" altLang="en-US">
                <a:solidFill>
                  <a:prstClr val="white"/>
                </a:solidFill>
              </a:endParaRPr>
            </a:p>
          </p:txBody>
        </p:sp>
        <p:sp>
          <p:nvSpPr>
            <p:cNvPr id="45" name="六边形 44"/>
            <p:cNvSpPr/>
            <p:nvPr/>
          </p:nvSpPr>
          <p:spPr>
            <a:xfrm>
              <a:off x="3152668" y="1220489"/>
              <a:ext cx="4013951" cy="10554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65314" tIns="32657" rIns="65314" bIns="32657" rtlCol="0" anchor="ctr"/>
            <a:lstStyle/>
            <a:p>
              <a:pPr algn="ctr"/>
              <a:endParaRPr lang="zh-CN" altLang="en-US">
                <a:solidFill>
                  <a:prstClr val="white"/>
                </a:solidFill>
              </a:endParaRPr>
            </a:p>
          </p:txBody>
        </p:sp>
        <p:sp>
          <p:nvSpPr>
            <p:cNvPr id="49" name="TextBox 88"/>
            <p:cNvSpPr txBox="1"/>
            <p:nvPr/>
          </p:nvSpPr>
          <p:spPr>
            <a:xfrm>
              <a:off x="3498179" y="1454243"/>
              <a:ext cx="3787853" cy="686761"/>
            </a:xfrm>
            <a:prstGeom prst="rect">
              <a:avLst/>
            </a:prstGeom>
            <a:noFill/>
          </p:spPr>
          <p:txBody>
            <a:bodyPr wrap="square" lIns="0" tIns="0" rIns="0" bIns="0" rtlCol="0">
              <a:spAutoFit/>
            </a:bodyPr>
            <a:lstStyle/>
            <a:p>
              <a:pPr algn="ctr"/>
              <a:r>
                <a:rPr lang="zh-CN" altLang="en-US" sz="2667" b="1" dirty="0">
                  <a:solidFill>
                    <a:schemeClr val="accent5">
                      <a:lumMod val="50000"/>
                    </a:schemeClr>
                  </a:solidFill>
                  <a:latin typeface="宋体" panose="02010600030101010101" pitchFamily="2" charset="-122"/>
                </a:rPr>
                <a:t>主要内容</a:t>
              </a:r>
            </a:p>
          </p:txBody>
        </p:sp>
      </p:grpSp>
      <p:sp>
        <p:nvSpPr>
          <p:cNvPr id="48"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50" name="组合 49"/>
          <p:cNvGrpSpPr/>
          <p:nvPr/>
        </p:nvGrpSpPr>
        <p:grpSpPr>
          <a:xfrm>
            <a:off x="1025048" y="851958"/>
            <a:ext cx="4444935" cy="675670"/>
            <a:chOff x="7699520" y="3819822"/>
            <a:chExt cx="10180148" cy="1066800"/>
          </a:xfrm>
          <a:solidFill>
            <a:srgbClr val="C00000"/>
          </a:solidFill>
        </p:grpSpPr>
        <p:sp>
          <p:nvSpPr>
            <p:cNvPr id="51"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2" name="Rectangle 40"/>
            <p:cNvSpPr>
              <a:spLocks noChangeArrowheads="1"/>
            </p:cNvSpPr>
            <p:nvPr/>
          </p:nvSpPr>
          <p:spPr bwMode="black">
            <a:xfrm>
              <a:off x="7699520" y="3978985"/>
              <a:ext cx="9932933"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（四）昙花一现的“百日维新”</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27669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blinds(horizontal)">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1+#ppt_w/2"/>
                                          </p:val>
                                        </p:tav>
                                        <p:tav tm="100000">
                                          <p:val>
                                            <p:strVal val="#ppt_x"/>
                                          </p:val>
                                        </p:tav>
                                      </p:tavLst>
                                    </p:anim>
                                    <p:anim calcmode="lin" valueType="num">
                                      <p:cBhvr additive="base">
                                        <p:cTn id="21" dur="500" fill="hold"/>
                                        <p:tgtEl>
                                          <p:spTgt spid="43"/>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2" presetClass="entr" presetSubtype="2"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par>
                                <p:cTn id="27" presetID="3" presetClass="entr" presetSubtype="1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1+#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par>
                                <p:cTn id="36" presetID="3" presetClass="entr" presetSubtype="1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1+#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3" presetClass="entr" presetSubtype="1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linds(horizontal)">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1+#ppt_w/2"/>
                                          </p:val>
                                        </p:tav>
                                        <p:tav tm="100000">
                                          <p:val>
                                            <p:strVal val="#ppt_x"/>
                                          </p:val>
                                        </p:tav>
                                      </p:tavLst>
                                    </p:anim>
                                    <p:anim calcmode="lin" valueType="num">
                                      <p:cBhvr additive="base">
                                        <p:cTn id="53" dur="500" fill="hold"/>
                                        <p:tgtEl>
                                          <p:spTgt spid="33"/>
                                        </p:tgtEl>
                                        <p:attrNameLst>
                                          <p:attrName>ppt_y</p:attrName>
                                        </p:attrNameLst>
                                      </p:cBhvr>
                                      <p:tavLst>
                                        <p:tav tm="0">
                                          <p:val>
                                            <p:strVal val="#ppt_y"/>
                                          </p:val>
                                        </p:tav>
                                        <p:tav tm="100000">
                                          <p:val>
                                            <p:strVal val="#ppt_y"/>
                                          </p:val>
                                        </p:tav>
                                      </p:tavLst>
                                    </p:anim>
                                  </p:childTnLst>
                                </p:cTn>
                              </p:par>
                              <p:par>
                                <p:cTn id="54" presetID="3" presetClass="entr" presetSubtype="1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blinds(horizontal)">
                                      <p:cBhvr>
                                        <p:cTn id="5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5" grpId="0" animBg="1"/>
      <p:bldP spid="18" grpId="0" animBg="1"/>
      <p:bldP spid="24" grpId="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0249" y="1678214"/>
            <a:ext cx="595099" cy="48429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一、戊戌维新运动</a:t>
            </a:r>
            <a:r>
              <a:rPr lang="zh-CN" altLang="en-US" sz="2667" dirty="0" smtClean="0">
                <a:solidFill>
                  <a:srgbClr val="002060"/>
                </a:solidFill>
                <a:latin typeface="黑体" panose="02010609060101010101" pitchFamily="49" charset="-122"/>
                <a:ea typeface="黑体" panose="02010609060101010101" pitchFamily="49" charset="-122"/>
              </a:rPr>
              <a:t>的开展</a:t>
            </a:r>
            <a:endParaRPr lang="zh-CN" altLang="en-US" sz="2667" dirty="0">
              <a:solidFill>
                <a:srgbClr val="002060"/>
              </a:solidFill>
              <a:latin typeface="黑体" panose="02010609060101010101" pitchFamily="49" charset="-122"/>
              <a:ea typeface="黑体" panose="02010609060101010101" pitchFamily="49" charset="-122"/>
            </a:endParaRPr>
          </a:p>
        </p:txBody>
      </p:sp>
      <p:grpSp>
        <p:nvGrpSpPr>
          <p:cNvPr id="27" name="组合 2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25" name="直接连接符 24"/>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28" name="直接连接符 27"/>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2" name="任意多边形 151"/>
          <p:cNvSpPr>
            <a:spLocks noChangeArrowheads="1"/>
          </p:cNvSpPr>
          <p:nvPr/>
        </p:nvSpPr>
        <p:spPr bwMode="auto">
          <a:xfrm>
            <a:off x="5774267" y="2913743"/>
            <a:ext cx="6362700" cy="1730224"/>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l">
              <a:lnSpc>
                <a:spcPct val="130000"/>
              </a:lnSpc>
            </a:pPr>
            <a:r>
              <a:rPr lang="en-US" altLang="zh-CN" sz="1905" dirty="0">
                <a:solidFill>
                  <a:srgbClr val="002060"/>
                </a:solidFill>
                <a:latin typeface="微软雅黑" panose="020B0503020204020204" pitchFamily="34" charset="-122"/>
                <a:ea typeface="微软雅黑" panose="020B0503020204020204" pitchFamily="34" charset="-122"/>
                <a:sym typeface="+mn-ea"/>
              </a:rPr>
              <a:t>    </a:t>
            </a:r>
            <a:r>
              <a:rPr sz="1905" dirty="0">
                <a:solidFill>
                  <a:srgbClr val="002060"/>
                </a:solidFill>
                <a:latin typeface="宋体" panose="02010600030101010101" pitchFamily="2" charset="-122"/>
                <a:sym typeface="+mn-ea"/>
              </a:rPr>
              <a:t>变法失败后，康</a:t>
            </a:r>
            <a:r>
              <a:rPr lang="zh-CN" altLang="en-US" sz="1905" dirty="0">
                <a:solidFill>
                  <a:srgbClr val="002060"/>
                </a:solidFill>
                <a:latin typeface="宋体" panose="02010600030101010101" pitchFamily="2" charset="-122"/>
                <a:sym typeface="+mn-ea"/>
              </a:rPr>
              <a:t>有为</a:t>
            </a:r>
            <a:r>
              <a:rPr sz="1905" dirty="0">
                <a:solidFill>
                  <a:srgbClr val="002060"/>
                </a:solidFill>
                <a:latin typeface="宋体" panose="02010600030101010101" pitchFamily="2" charset="-122"/>
                <a:sym typeface="+mn-ea"/>
              </a:rPr>
              <a:t>逃往日本，自称持有皇帝的衣带诏，组织保皇会，鼓吹开明专制，反对革命。与孙中山等革命派水火不相容。1913年回国，主编“不忍”杂志，宣扬尊孔复辟</a:t>
            </a:r>
            <a:r>
              <a:rPr lang="zh-CN" altLang="en-US" sz="1905" dirty="0">
                <a:solidFill>
                  <a:srgbClr val="002060"/>
                </a:solidFill>
                <a:latin typeface="宋体" panose="02010600030101010101" pitchFamily="2" charset="-122"/>
                <a:sym typeface="+mn-ea"/>
              </a:rPr>
              <a:t>，谋划清帝复辟，</a:t>
            </a:r>
            <a:r>
              <a:rPr lang="en-US" altLang="zh-CN" sz="1905" dirty="0">
                <a:solidFill>
                  <a:srgbClr val="002060"/>
                </a:solidFill>
                <a:latin typeface="宋体" panose="02010600030101010101" pitchFamily="2" charset="-122"/>
                <a:sym typeface="+mn-ea"/>
              </a:rPr>
              <a:t>1927</a:t>
            </a:r>
            <a:r>
              <a:rPr lang="zh-CN" altLang="en-US" sz="1905" dirty="0">
                <a:solidFill>
                  <a:srgbClr val="002060"/>
                </a:solidFill>
                <a:latin typeface="宋体" panose="02010600030101010101" pitchFamily="2" charset="-122"/>
                <a:sym typeface="+mn-ea"/>
              </a:rPr>
              <a:t>年死于</a:t>
            </a:r>
            <a:r>
              <a:rPr lang="en-US" altLang="zh-CN" sz="1905" dirty="0">
                <a:solidFill>
                  <a:srgbClr val="002060"/>
                </a:solidFill>
                <a:latin typeface="宋体" panose="02010600030101010101" pitchFamily="2" charset="-122"/>
                <a:sym typeface="+mn-ea"/>
              </a:rPr>
              <a:t>“</a:t>
            </a:r>
            <a:r>
              <a:rPr lang="zh-CN" altLang="en-US" sz="1905" dirty="0">
                <a:solidFill>
                  <a:srgbClr val="002060"/>
                </a:solidFill>
                <a:latin typeface="宋体" panose="02010600030101010101" pitchFamily="2" charset="-122"/>
                <a:sym typeface="+mn-ea"/>
              </a:rPr>
              <a:t>食物中毒</a:t>
            </a:r>
            <a:r>
              <a:rPr lang="en-US" altLang="zh-CN" sz="1905" dirty="0">
                <a:solidFill>
                  <a:srgbClr val="002060"/>
                </a:solidFill>
                <a:latin typeface="宋体" panose="02010600030101010101" pitchFamily="2" charset="-122"/>
                <a:sym typeface="+mn-ea"/>
              </a:rPr>
              <a:t>”</a:t>
            </a:r>
            <a:r>
              <a:rPr lang="zh-CN" altLang="en-US" sz="1905" dirty="0">
                <a:solidFill>
                  <a:srgbClr val="002060"/>
                </a:solidFill>
                <a:latin typeface="宋体" panose="02010600030101010101" pitchFamily="2" charset="-122"/>
                <a:sym typeface="+mn-ea"/>
              </a:rPr>
              <a:t>。</a:t>
            </a:r>
          </a:p>
        </p:txBody>
      </p:sp>
      <p:grpSp>
        <p:nvGrpSpPr>
          <p:cNvPr id="43" name="组合 42"/>
          <p:cNvGrpSpPr/>
          <p:nvPr/>
        </p:nvGrpSpPr>
        <p:grpSpPr>
          <a:xfrm>
            <a:off x="1848153" y="6040967"/>
            <a:ext cx="2277533" cy="630767"/>
            <a:chOff x="3152668" y="1220489"/>
            <a:chExt cx="4325789" cy="1055437"/>
          </a:xfrm>
        </p:grpSpPr>
        <p:sp>
          <p:nvSpPr>
            <p:cNvPr id="44" name="六边形 43"/>
            <p:cNvSpPr/>
            <p:nvPr/>
          </p:nvSpPr>
          <p:spPr>
            <a:xfrm>
              <a:off x="3152668" y="1220489"/>
              <a:ext cx="4325789"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5314" tIns="32657" rIns="65314" bIns="32657" rtlCol="0" anchor="ctr"/>
            <a:lstStyle/>
            <a:p>
              <a:pPr algn="ctr"/>
              <a:endParaRPr lang="zh-CN" altLang="en-US">
                <a:solidFill>
                  <a:prstClr val="white"/>
                </a:solidFill>
              </a:endParaRPr>
            </a:p>
          </p:txBody>
        </p:sp>
        <p:sp>
          <p:nvSpPr>
            <p:cNvPr id="45" name="六边形 44"/>
            <p:cNvSpPr/>
            <p:nvPr/>
          </p:nvSpPr>
          <p:spPr>
            <a:xfrm>
              <a:off x="3152668" y="1220489"/>
              <a:ext cx="4013951" cy="10554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65314" tIns="32657" rIns="65314" bIns="32657" rtlCol="0" anchor="ctr"/>
            <a:lstStyle/>
            <a:p>
              <a:pPr algn="ctr"/>
              <a:endParaRPr lang="zh-CN" altLang="en-US">
                <a:solidFill>
                  <a:prstClr val="white"/>
                </a:solidFill>
              </a:endParaRPr>
            </a:p>
          </p:txBody>
        </p:sp>
        <p:sp>
          <p:nvSpPr>
            <p:cNvPr id="49" name="TextBox 88"/>
            <p:cNvSpPr txBox="1"/>
            <p:nvPr/>
          </p:nvSpPr>
          <p:spPr>
            <a:xfrm>
              <a:off x="3498179" y="1454243"/>
              <a:ext cx="3787853" cy="588591"/>
            </a:xfrm>
            <a:prstGeom prst="rect">
              <a:avLst/>
            </a:prstGeom>
            <a:noFill/>
          </p:spPr>
          <p:txBody>
            <a:bodyPr wrap="square" lIns="0" tIns="0" rIns="0" bIns="0" rtlCol="0">
              <a:spAutoFit/>
            </a:bodyPr>
            <a:lstStyle/>
            <a:p>
              <a:pPr algn="ctr"/>
              <a:r>
                <a:rPr lang="zh-CN" altLang="en-US" sz="2286" b="1" dirty="0">
                  <a:solidFill>
                    <a:schemeClr val="accent5">
                      <a:lumMod val="50000"/>
                    </a:schemeClr>
                  </a:solidFill>
                  <a:latin typeface="宋体" panose="02010600030101010101" pitchFamily="2" charset="-122"/>
                </a:rPr>
                <a:t>戊戌六君子</a:t>
              </a:r>
            </a:p>
          </p:txBody>
        </p:sp>
      </p:grpSp>
      <p:grpSp>
        <p:nvGrpSpPr>
          <p:cNvPr id="57347" name="组合 2"/>
          <p:cNvGrpSpPr/>
          <p:nvPr/>
        </p:nvGrpSpPr>
        <p:grpSpPr>
          <a:xfrm>
            <a:off x="1115786" y="2251529"/>
            <a:ext cx="3952724" cy="1665410"/>
            <a:chOff x="340013" y="2448242"/>
            <a:chExt cx="4156529" cy="2303286"/>
          </a:xfrm>
        </p:grpSpPr>
        <p:pic>
          <p:nvPicPr>
            <p:cNvPr id="46" name="图片 45"/>
            <p:cNvPicPr>
              <a:picLocks noChangeAspect="1"/>
            </p:cNvPicPr>
            <p:nvPr/>
          </p:nvPicPr>
          <p:blipFill>
            <a:blip r:embed="rId3" cstate="print"/>
            <a:srcRect/>
            <a:stretch>
              <a:fillRect/>
            </a:stretch>
          </p:blipFill>
          <p:spPr>
            <a:xfrm>
              <a:off x="340013" y="2448242"/>
              <a:ext cx="1352551" cy="1714499"/>
            </a:xfrm>
            <a:prstGeom prst="roundRect">
              <a:avLst>
                <a:gd name="adj" fmla="val 8594"/>
              </a:avLst>
            </a:prstGeom>
            <a:solidFill>
              <a:srgbClr val="FFFFFF">
                <a:shade val="85000"/>
              </a:srgbClr>
            </a:solidFill>
            <a:ln>
              <a:noFill/>
            </a:ln>
            <a:effectLst/>
          </p:spPr>
        </p:pic>
        <p:pic>
          <p:nvPicPr>
            <p:cNvPr id="47" name="图片 46"/>
            <p:cNvPicPr>
              <a:picLocks noChangeAspect="1"/>
            </p:cNvPicPr>
            <p:nvPr/>
          </p:nvPicPr>
          <p:blipFill>
            <a:blip r:embed="rId4" cstate="print"/>
            <a:srcRect/>
            <a:stretch>
              <a:fillRect/>
            </a:stretch>
          </p:blipFill>
          <p:spPr>
            <a:xfrm>
              <a:off x="1742003" y="2448242"/>
              <a:ext cx="1352550" cy="1714499"/>
            </a:xfrm>
            <a:prstGeom prst="roundRect">
              <a:avLst>
                <a:gd name="adj" fmla="val 8594"/>
              </a:avLst>
            </a:prstGeom>
            <a:solidFill>
              <a:srgbClr val="FFFFFF">
                <a:shade val="85000"/>
              </a:srgbClr>
            </a:solidFill>
            <a:ln>
              <a:noFill/>
            </a:ln>
            <a:effectLst/>
          </p:spPr>
        </p:pic>
        <p:pic>
          <p:nvPicPr>
            <p:cNvPr id="48" name="图片 47"/>
            <p:cNvPicPr>
              <a:picLocks noChangeAspect="1"/>
            </p:cNvPicPr>
            <p:nvPr/>
          </p:nvPicPr>
          <p:blipFill>
            <a:blip r:embed="rId5" cstate="print"/>
            <a:srcRect/>
            <a:stretch>
              <a:fillRect/>
            </a:stretch>
          </p:blipFill>
          <p:spPr>
            <a:xfrm>
              <a:off x="3143992" y="2448242"/>
              <a:ext cx="1352550" cy="1714499"/>
            </a:xfrm>
            <a:prstGeom prst="roundRect">
              <a:avLst>
                <a:gd name="adj" fmla="val 8594"/>
              </a:avLst>
            </a:prstGeom>
            <a:solidFill>
              <a:srgbClr val="FFFFFF">
                <a:shade val="85000"/>
              </a:srgbClr>
            </a:solidFill>
            <a:ln>
              <a:noFill/>
            </a:ln>
            <a:effectLst/>
          </p:spPr>
        </p:pic>
        <p:sp>
          <p:nvSpPr>
            <p:cNvPr id="53259" name="文本框 21"/>
            <p:cNvSpPr txBox="1">
              <a:spLocks noChangeArrowheads="1"/>
            </p:cNvSpPr>
            <p:nvPr/>
          </p:nvSpPr>
          <p:spPr bwMode="auto">
            <a:xfrm>
              <a:off x="574989" y="4259005"/>
              <a:ext cx="882746" cy="49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defTabSz="870875">
                <a:defRPr/>
              </a:pPr>
              <a:r>
                <a:rPr lang="zh-CN" altLang="zh-CN" sz="1714" b="0">
                  <a:solidFill>
                    <a:schemeClr val="accent5">
                      <a:lumMod val="50000"/>
                    </a:schemeClr>
                  </a:solidFill>
                  <a:latin typeface="+mn-lt"/>
                  <a:ea typeface="+mn-ea"/>
                  <a:cs typeface="+mn-ea"/>
                  <a:sym typeface="+mn-lt"/>
                </a:rPr>
                <a:t>谭嗣同</a:t>
              </a:r>
            </a:p>
          </p:txBody>
        </p:sp>
        <p:sp>
          <p:nvSpPr>
            <p:cNvPr id="53262" name="文本框 24"/>
            <p:cNvSpPr txBox="1">
              <a:spLocks noChangeArrowheads="1"/>
            </p:cNvSpPr>
            <p:nvPr/>
          </p:nvSpPr>
          <p:spPr bwMode="auto">
            <a:xfrm>
              <a:off x="3332777" y="4259005"/>
              <a:ext cx="882746" cy="49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defTabSz="870875">
                <a:defRPr/>
              </a:pPr>
              <a:r>
                <a:rPr lang="zh-CN" altLang="zh-CN" sz="1714" b="0">
                  <a:solidFill>
                    <a:schemeClr val="accent5">
                      <a:lumMod val="50000"/>
                    </a:schemeClr>
                  </a:solidFill>
                  <a:latin typeface="+mn-lt"/>
                  <a:ea typeface="+mn-ea"/>
                  <a:cs typeface="+mn-ea"/>
                  <a:sym typeface="+mn-lt"/>
                </a:rPr>
                <a:t>刘光第</a:t>
              </a:r>
            </a:p>
          </p:txBody>
        </p:sp>
        <p:sp>
          <p:nvSpPr>
            <p:cNvPr id="53263" name="文本框 25"/>
            <p:cNvSpPr txBox="1">
              <a:spLocks noChangeArrowheads="1"/>
            </p:cNvSpPr>
            <p:nvPr/>
          </p:nvSpPr>
          <p:spPr bwMode="auto">
            <a:xfrm>
              <a:off x="2070577" y="4259005"/>
              <a:ext cx="803845" cy="49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defTabSz="870875">
                <a:defRPr/>
              </a:pPr>
              <a:r>
                <a:rPr lang="zh-CN" altLang="zh-CN" sz="1714" b="0" dirty="0">
                  <a:solidFill>
                    <a:schemeClr val="accent5">
                      <a:lumMod val="50000"/>
                    </a:schemeClr>
                  </a:solidFill>
                  <a:latin typeface="+mn-lt"/>
                  <a:ea typeface="+mn-ea"/>
                  <a:cs typeface="+mn-ea"/>
                  <a:sym typeface="+mn-lt"/>
                </a:rPr>
                <a:t>杨锐</a:t>
              </a:r>
            </a:p>
          </p:txBody>
        </p:sp>
      </p:grpSp>
      <p:grpSp>
        <p:nvGrpSpPr>
          <p:cNvPr id="57348" name="组合 4"/>
          <p:cNvGrpSpPr/>
          <p:nvPr/>
        </p:nvGrpSpPr>
        <p:grpSpPr>
          <a:xfrm>
            <a:off x="1115786" y="4092425"/>
            <a:ext cx="3953329" cy="2092521"/>
            <a:chOff x="4545981" y="3717029"/>
            <a:chExt cx="4156531" cy="2572644"/>
          </a:xfrm>
        </p:grpSpPr>
        <p:pic>
          <p:nvPicPr>
            <p:cNvPr id="50" name="图片 49"/>
            <p:cNvPicPr>
              <a:picLocks noChangeAspect="1"/>
            </p:cNvPicPr>
            <p:nvPr/>
          </p:nvPicPr>
          <p:blipFill>
            <a:blip r:embed="rId6" cstate="print"/>
            <a:srcRect/>
            <a:stretch>
              <a:fillRect/>
            </a:stretch>
          </p:blipFill>
          <p:spPr>
            <a:xfrm>
              <a:off x="4545981" y="3717029"/>
              <a:ext cx="1352550" cy="1714499"/>
            </a:xfrm>
            <a:prstGeom prst="roundRect">
              <a:avLst>
                <a:gd name="adj" fmla="val 8594"/>
              </a:avLst>
            </a:prstGeom>
            <a:solidFill>
              <a:srgbClr val="FFFFFF">
                <a:shade val="85000"/>
              </a:srgbClr>
            </a:solidFill>
            <a:ln>
              <a:noFill/>
            </a:ln>
            <a:effectLst/>
          </p:spPr>
        </p:pic>
        <p:pic>
          <p:nvPicPr>
            <p:cNvPr id="51" name="图片 50"/>
            <p:cNvPicPr>
              <a:picLocks noChangeAspect="1"/>
            </p:cNvPicPr>
            <p:nvPr/>
          </p:nvPicPr>
          <p:blipFill>
            <a:blip r:embed="rId7" cstate="print"/>
            <a:srcRect/>
            <a:stretch>
              <a:fillRect/>
            </a:stretch>
          </p:blipFill>
          <p:spPr>
            <a:xfrm>
              <a:off x="5947970" y="3717029"/>
              <a:ext cx="1352550" cy="1714499"/>
            </a:xfrm>
            <a:prstGeom prst="roundRect">
              <a:avLst>
                <a:gd name="adj" fmla="val 8594"/>
              </a:avLst>
            </a:prstGeom>
            <a:solidFill>
              <a:srgbClr val="FFFFFF">
                <a:shade val="85000"/>
              </a:srgbClr>
            </a:solidFill>
            <a:ln>
              <a:noFill/>
            </a:ln>
            <a:effectLst/>
          </p:spPr>
        </p:pic>
        <p:pic>
          <p:nvPicPr>
            <p:cNvPr id="52" name="图片 51"/>
            <p:cNvPicPr>
              <a:picLocks noChangeAspect="1"/>
            </p:cNvPicPr>
            <p:nvPr/>
          </p:nvPicPr>
          <p:blipFill>
            <a:blip r:embed="rId8" cstate="print"/>
            <a:srcRect/>
            <a:stretch>
              <a:fillRect/>
            </a:stretch>
          </p:blipFill>
          <p:spPr>
            <a:xfrm>
              <a:off x="7349961" y="3717029"/>
              <a:ext cx="1352551" cy="1714499"/>
            </a:xfrm>
            <a:prstGeom prst="roundRect">
              <a:avLst>
                <a:gd name="adj" fmla="val 8594"/>
              </a:avLst>
            </a:prstGeom>
            <a:solidFill>
              <a:srgbClr val="FFFFFF">
                <a:shade val="85000"/>
              </a:srgbClr>
            </a:solidFill>
            <a:ln>
              <a:noFill/>
            </a:ln>
            <a:effectLst/>
          </p:spPr>
        </p:pic>
        <p:sp>
          <p:nvSpPr>
            <p:cNvPr id="53260" name="文本框 22"/>
            <p:cNvSpPr txBox="1">
              <a:spLocks noChangeArrowheads="1"/>
            </p:cNvSpPr>
            <p:nvPr/>
          </p:nvSpPr>
          <p:spPr bwMode="auto">
            <a:xfrm>
              <a:off x="7584789" y="5527523"/>
              <a:ext cx="882747" cy="437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defTabSz="870875">
                <a:defRPr/>
              </a:pPr>
              <a:r>
                <a:rPr lang="zh-CN" altLang="zh-CN" sz="1714" b="0">
                  <a:solidFill>
                    <a:schemeClr val="accent5">
                      <a:lumMod val="50000"/>
                    </a:schemeClr>
                  </a:solidFill>
                  <a:latin typeface="+mn-lt"/>
                  <a:ea typeface="+mn-ea"/>
                  <a:cs typeface="+mn-ea"/>
                  <a:sym typeface="+mn-lt"/>
                </a:rPr>
                <a:t>康广仁</a:t>
              </a:r>
            </a:p>
          </p:txBody>
        </p:sp>
        <p:sp>
          <p:nvSpPr>
            <p:cNvPr id="53261" name="文本框 23"/>
            <p:cNvSpPr txBox="1">
              <a:spLocks noChangeArrowheads="1"/>
            </p:cNvSpPr>
            <p:nvPr/>
          </p:nvSpPr>
          <p:spPr bwMode="auto">
            <a:xfrm>
              <a:off x="6089200" y="5527523"/>
              <a:ext cx="882747" cy="437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defTabSz="870875">
                <a:defRPr/>
              </a:pPr>
              <a:r>
                <a:rPr lang="zh-CN" altLang="zh-CN" sz="1714" b="0">
                  <a:solidFill>
                    <a:schemeClr val="accent5">
                      <a:lumMod val="50000"/>
                    </a:schemeClr>
                  </a:solidFill>
                  <a:latin typeface="+mn-lt"/>
                  <a:ea typeface="+mn-ea"/>
                  <a:cs typeface="+mn-ea"/>
                  <a:sym typeface="+mn-lt"/>
                </a:rPr>
                <a:t>杨深秀</a:t>
              </a:r>
            </a:p>
          </p:txBody>
        </p:sp>
        <p:sp>
          <p:nvSpPr>
            <p:cNvPr id="53264" name="文本框 26"/>
            <p:cNvSpPr txBox="1">
              <a:spLocks noChangeArrowheads="1"/>
            </p:cNvSpPr>
            <p:nvPr/>
          </p:nvSpPr>
          <p:spPr bwMode="auto">
            <a:xfrm>
              <a:off x="4826999" y="5527523"/>
              <a:ext cx="649359" cy="7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defTabSz="870875">
                <a:defRPr/>
              </a:pPr>
              <a:r>
                <a:rPr lang="zh-CN" altLang="zh-CN" sz="1714" b="0">
                  <a:solidFill>
                    <a:schemeClr val="accent5">
                      <a:lumMod val="50000"/>
                    </a:schemeClr>
                  </a:solidFill>
                  <a:latin typeface="+mn-lt"/>
                  <a:ea typeface="+mn-ea"/>
                  <a:cs typeface="+mn-ea"/>
                  <a:sym typeface="+mn-lt"/>
                </a:rPr>
                <a:t>林旭</a:t>
              </a:r>
            </a:p>
          </p:txBody>
        </p:sp>
      </p:grpSp>
      <p:pic>
        <p:nvPicPr>
          <p:cNvPr id="72714" name="图片 72713"/>
          <p:cNvPicPr>
            <a:picLocks noChangeAspect="1"/>
          </p:cNvPicPr>
          <p:nvPr/>
        </p:nvPicPr>
        <p:blipFill>
          <a:blip r:embed="rId9"/>
          <a:stretch>
            <a:fillRect/>
          </a:stretch>
        </p:blipFill>
        <p:spPr>
          <a:xfrm>
            <a:off x="8379581" y="746277"/>
            <a:ext cx="3008086" cy="1966081"/>
          </a:xfrm>
          <a:prstGeom prst="rect">
            <a:avLst/>
          </a:prstGeom>
          <a:noFill/>
          <a:ln w="9525">
            <a:noFill/>
          </a:ln>
        </p:spPr>
      </p:pic>
      <p:sp>
        <p:nvSpPr>
          <p:cNvPr id="53" name="任意多边形 151"/>
          <p:cNvSpPr>
            <a:spLocks noChangeArrowheads="1"/>
          </p:cNvSpPr>
          <p:nvPr/>
        </p:nvSpPr>
        <p:spPr bwMode="auto">
          <a:xfrm>
            <a:off x="5774267" y="4723796"/>
            <a:ext cx="6264729" cy="2090662"/>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87086" tIns="43543" rIns="87086" bIns="43543" numCol="1" anchor="t" anchorCtr="0" compatLnSpc="1"/>
          <a:lstStyle/>
          <a:p>
            <a:pPr algn="l">
              <a:lnSpc>
                <a:spcPct val="130000"/>
              </a:lnSpc>
            </a:pPr>
            <a:r>
              <a:rPr lang="en-US" altLang="zh-CN" sz="1905" dirty="0">
                <a:solidFill>
                  <a:srgbClr val="002060"/>
                </a:solidFill>
                <a:latin typeface="微软雅黑" panose="020B0503020204020204" pitchFamily="34" charset="-122"/>
                <a:ea typeface="微软雅黑" panose="020B0503020204020204" pitchFamily="34" charset="-122"/>
                <a:sym typeface="+mn-ea"/>
              </a:rPr>
              <a:t>   </a:t>
            </a:r>
            <a:r>
              <a:rPr sz="1905" dirty="0">
                <a:solidFill>
                  <a:srgbClr val="002060"/>
                </a:solidFill>
                <a:latin typeface="宋体" panose="02010600030101010101" pitchFamily="2" charset="-122"/>
                <a:sym typeface="+mn-ea"/>
              </a:rPr>
              <a:t>梁</a:t>
            </a:r>
            <a:r>
              <a:rPr lang="zh-CN" altLang="en-US" sz="1905" dirty="0">
                <a:solidFill>
                  <a:srgbClr val="002060"/>
                </a:solidFill>
                <a:latin typeface="宋体" panose="02010600030101010101" pitchFamily="2" charset="-122"/>
                <a:sym typeface="+mn-ea"/>
              </a:rPr>
              <a:t>启超逃亡</a:t>
            </a:r>
            <a:r>
              <a:rPr sz="1905" dirty="0">
                <a:solidFill>
                  <a:srgbClr val="002060"/>
                </a:solidFill>
                <a:latin typeface="宋体" panose="02010600030101010101" pitchFamily="2" charset="-122"/>
                <a:sym typeface="+mn-ea"/>
              </a:rPr>
              <a:t>日本，相继创办《清议报》、《新民丛报》等，介绍西方思想和科学知识，以独创的“新民体”开白话文先河。 1902年后作《新民说》</a:t>
            </a:r>
            <a:r>
              <a:rPr lang="zh-CN" altLang="en-US" sz="1905" dirty="0">
                <a:solidFill>
                  <a:srgbClr val="002060"/>
                </a:solidFill>
                <a:latin typeface="宋体" panose="02010600030101010101" pitchFamily="2" charset="-122"/>
                <a:sym typeface="+mn-ea"/>
              </a:rPr>
              <a:t>，</a:t>
            </a:r>
            <a:r>
              <a:rPr sz="1905" dirty="0">
                <a:solidFill>
                  <a:srgbClr val="002060"/>
                </a:solidFill>
                <a:latin typeface="宋体" panose="02010600030101010101" pitchFamily="2" charset="-122"/>
                <a:sym typeface="+mn-ea"/>
              </a:rPr>
              <a:t>以“培育中华新公民”为旨，主张吸收西方文明以更新传统。不久跟革命党有一场著名论战，此后他转向反动，政治作为再无可称道</a:t>
            </a:r>
            <a:r>
              <a:rPr sz="1905" dirty="0">
                <a:solidFill>
                  <a:srgbClr val="002060"/>
                </a:solidFill>
                <a:latin typeface="微软雅黑" panose="020B0503020204020204" pitchFamily="34" charset="-122"/>
                <a:ea typeface="微软雅黑" panose="020B0503020204020204" pitchFamily="34" charset="-122"/>
                <a:sym typeface="+mn-ea"/>
              </a:rPr>
              <a:t>。</a:t>
            </a:r>
          </a:p>
        </p:txBody>
      </p:sp>
      <p:sp>
        <p:nvSpPr>
          <p:cNvPr id="55"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5" name="组合 34"/>
          <p:cNvGrpSpPr/>
          <p:nvPr/>
        </p:nvGrpSpPr>
        <p:grpSpPr>
          <a:xfrm>
            <a:off x="1025048" y="851958"/>
            <a:ext cx="4444935" cy="675670"/>
            <a:chOff x="7699520" y="3819822"/>
            <a:chExt cx="10180148" cy="1066800"/>
          </a:xfrm>
          <a:solidFill>
            <a:srgbClr val="C00000"/>
          </a:solidFill>
        </p:grpSpPr>
        <p:sp>
          <p:nvSpPr>
            <p:cNvPr id="36"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7" name="Rectangle 40"/>
            <p:cNvSpPr>
              <a:spLocks noChangeArrowheads="1"/>
            </p:cNvSpPr>
            <p:nvPr/>
          </p:nvSpPr>
          <p:spPr bwMode="black">
            <a:xfrm>
              <a:off x="7699520" y="3978985"/>
              <a:ext cx="9932933"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（四）昙花一现的“百日维新”</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26588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blinds(horizontal)">
                                      <p:cBhvr>
                                        <p:cTn id="7" dur="500"/>
                                        <p:tgtEl>
                                          <p:spTgt spid="5734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7348"/>
                                        </p:tgtEl>
                                        <p:attrNameLst>
                                          <p:attrName>style.visibility</p:attrName>
                                        </p:attrNameLst>
                                      </p:cBhvr>
                                      <p:to>
                                        <p:strVal val="visible"/>
                                      </p:to>
                                    </p:set>
                                    <p:animEffect transition="in" filter="blinds(horizontal)">
                                      <p:cBhvr>
                                        <p:cTn id="11" dur="500"/>
                                        <p:tgtEl>
                                          <p:spTgt spid="57348"/>
                                        </p:tgtEl>
                                      </p:cBhvr>
                                    </p:animEffect>
                                  </p:childTnLst>
                                </p:cTn>
                              </p:par>
                              <p:par>
                                <p:cTn id="12" presetID="2" presetClass="entr" presetSubtype="2"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fill="hold"/>
                                        <p:tgtEl>
                                          <p:spTgt spid="43"/>
                                        </p:tgtEl>
                                        <p:attrNameLst>
                                          <p:attrName>ppt_x</p:attrName>
                                        </p:attrNameLst>
                                      </p:cBhvr>
                                      <p:tavLst>
                                        <p:tav tm="0">
                                          <p:val>
                                            <p:strVal val="1+#ppt_w/2"/>
                                          </p:val>
                                        </p:tav>
                                        <p:tav tm="100000">
                                          <p:val>
                                            <p:strVal val="#ppt_x"/>
                                          </p:val>
                                        </p:tav>
                                      </p:tavLst>
                                    </p:anim>
                                    <p:anim calcmode="lin" valueType="num">
                                      <p:cBhvr additive="base">
                                        <p:cTn id="15" dur="500" fill="hold"/>
                                        <p:tgtEl>
                                          <p:spTgt spid="43"/>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3" presetClass="entr" presetSubtype="10" fill="hold" nodeType="afterEffect">
                                  <p:stCondLst>
                                    <p:cond delay="0"/>
                                  </p:stCondLst>
                                  <p:childTnLst>
                                    <p:set>
                                      <p:cBhvr>
                                        <p:cTn id="18" dur="1" fill="hold">
                                          <p:stCondLst>
                                            <p:cond delay="0"/>
                                          </p:stCondLst>
                                        </p:cTn>
                                        <p:tgtEl>
                                          <p:spTgt spid="72714"/>
                                        </p:tgtEl>
                                        <p:attrNameLst>
                                          <p:attrName>style.visibility</p:attrName>
                                        </p:attrNameLst>
                                      </p:cBhvr>
                                      <p:to>
                                        <p:strVal val="visible"/>
                                      </p:to>
                                    </p:set>
                                    <p:animEffect transition="in" filter="blinds(horizontal)">
                                      <p:cBhvr>
                                        <p:cTn id="19" dur="500"/>
                                        <p:tgtEl>
                                          <p:spTgt spid="727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53"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0249" y="1678214"/>
            <a:ext cx="595099" cy="48429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二、戊戌维新运动的意义和教训</a:t>
            </a:r>
          </a:p>
        </p:txBody>
      </p:sp>
      <p:grpSp>
        <p:nvGrpSpPr>
          <p:cNvPr id="27" name="组合 2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25" name="直接连接符 24"/>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28" name="直接连接符 27"/>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40643" name="文本框 240642"/>
          <p:cNvSpPr txBox="1"/>
          <p:nvPr/>
        </p:nvSpPr>
        <p:spPr>
          <a:xfrm>
            <a:off x="1234318" y="2256972"/>
            <a:ext cx="10309067" cy="1147622"/>
          </a:xfrm>
          <a:prstGeom prst="rect">
            <a:avLst/>
          </a:prstGeom>
          <a:noFill/>
          <a:ln w="9525">
            <a:noFill/>
          </a:ln>
        </p:spPr>
        <p:txBody>
          <a:bodyPr wrap="square">
            <a:spAutoFit/>
          </a:bodyPr>
          <a:lstStyle/>
          <a:p>
            <a:pPr>
              <a:lnSpc>
                <a:spcPct val="150000"/>
              </a:lnSpc>
              <a:buClr>
                <a:srgbClr val="FF0000"/>
              </a:buClr>
              <a:buFont typeface="Wingdings" panose="05000000000000000000" pitchFamily="2" charset="2"/>
              <a:buChar char="Ø"/>
            </a:pPr>
            <a:r>
              <a:rPr lang="zh-CN" altLang="en-US" sz="2286" b="1" dirty="0">
                <a:solidFill>
                  <a:schemeClr val="accent5">
                    <a:lumMod val="50000"/>
                  </a:schemeClr>
                </a:solidFill>
                <a:latin typeface="+mn-ea"/>
                <a:ea typeface="+mn-ea"/>
                <a:cs typeface="微软雅黑" panose="020B0503020204020204" pitchFamily="34" charset="-122"/>
              </a:rPr>
              <a:t>一场思想启蒙运动</a:t>
            </a:r>
            <a:r>
              <a:rPr lang="en-US" altLang="zh-CN" sz="2286" dirty="0">
                <a:solidFill>
                  <a:schemeClr val="accent5">
                    <a:lumMod val="50000"/>
                  </a:schemeClr>
                </a:solidFill>
                <a:latin typeface="+mn-ea"/>
                <a:ea typeface="+mn-ea"/>
                <a:cs typeface="微软雅黑" panose="020B0503020204020204" pitchFamily="34" charset="-122"/>
              </a:rPr>
              <a:t>——</a:t>
            </a:r>
            <a:r>
              <a:rPr lang="zh-CN" altLang="en-US" sz="2286" dirty="0">
                <a:solidFill>
                  <a:schemeClr val="accent5">
                    <a:lumMod val="50000"/>
                  </a:schemeClr>
                </a:solidFill>
                <a:latin typeface="+mn-ea"/>
                <a:ea typeface="+mn-ea"/>
                <a:cs typeface="微软雅黑" panose="020B0503020204020204" pitchFamily="34" charset="-122"/>
              </a:rPr>
              <a:t>维新派通过新式学堂、学会、报刊三种工具，向中国民众宣传了西方新思想 ，在思想上启蒙了、刺激了众多青年知识分子的思想 ；</a:t>
            </a:r>
            <a:r>
              <a:rPr lang="zh-CN" altLang="en-US" sz="2286" dirty="0">
                <a:latin typeface="+mn-ea"/>
                <a:ea typeface="+mn-ea"/>
              </a:rPr>
              <a:t> </a:t>
            </a:r>
          </a:p>
        </p:txBody>
      </p:sp>
      <p:sp>
        <p:nvSpPr>
          <p:cNvPr id="241666" name="文本框 241665"/>
          <p:cNvSpPr txBox="1"/>
          <p:nvPr/>
        </p:nvSpPr>
        <p:spPr>
          <a:xfrm>
            <a:off x="1234319" y="3800929"/>
            <a:ext cx="10429724" cy="942117"/>
          </a:xfrm>
          <a:prstGeom prst="rect">
            <a:avLst/>
          </a:prstGeom>
          <a:noFill/>
          <a:ln w="9525">
            <a:noFill/>
          </a:ln>
        </p:spPr>
        <p:txBody>
          <a:bodyPr wrap="square">
            <a:spAutoFit/>
          </a:bodyPr>
          <a:lstStyle/>
          <a:p>
            <a:pPr>
              <a:lnSpc>
                <a:spcPct val="130000"/>
              </a:lnSpc>
              <a:buClr>
                <a:srgbClr val="FF0000"/>
              </a:buClr>
              <a:buFont typeface="Wingdings" panose="05000000000000000000" pitchFamily="2" charset="2"/>
              <a:buChar char="Ø"/>
            </a:pPr>
            <a:r>
              <a:rPr lang="zh-CN" altLang="en-US" sz="2286" b="1" dirty="0">
                <a:solidFill>
                  <a:schemeClr val="accent5">
                    <a:lumMod val="50000"/>
                  </a:schemeClr>
                </a:solidFill>
                <a:latin typeface="+mn-ea"/>
                <a:ea typeface="+mn-ea"/>
                <a:cs typeface="微软雅黑" panose="020B0503020204020204" pitchFamily="34" charset="-122"/>
              </a:rPr>
              <a:t>一次爱国救亡运动</a:t>
            </a:r>
            <a:r>
              <a:rPr lang="en-US" altLang="zh-CN" sz="2286" dirty="0">
                <a:solidFill>
                  <a:schemeClr val="accent5">
                    <a:lumMod val="50000"/>
                  </a:schemeClr>
                </a:solidFill>
                <a:latin typeface="+mn-ea"/>
                <a:ea typeface="+mn-ea"/>
                <a:cs typeface="微软雅黑" panose="020B0503020204020204" pitchFamily="34" charset="-122"/>
              </a:rPr>
              <a:t>——</a:t>
            </a:r>
            <a:r>
              <a:rPr lang="zh-CN" altLang="en-US" sz="2286" dirty="0">
                <a:solidFill>
                  <a:schemeClr val="accent5">
                    <a:lumMod val="50000"/>
                  </a:schemeClr>
                </a:solidFill>
                <a:latin typeface="+mn-ea"/>
                <a:ea typeface="+mn-ea"/>
                <a:cs typeface="微软雅黑" panose="020B0503020204020204" pitchFamily="34" charset="-122"/>
              </a:rPr>
              <a:t>维新派的政治实践和思想理论，贯穿着强烈的爱国主义精神，从而推动了中国民族意识的觉醒； </a:t>
            </a:r>
          </a:p>
        </p:txBody>
      </p:sp>
      <p:sp>
        <p:nvSpPr>
          <p:cNvPr id="241667" name="文本框 241666"/>
          <p:cNvSpPr txBox="1"/>
          <p:nvPr/>
        </p:nvSpPr>
        <p:spPr>
          <a:xfrm>
            <a:off x="1234319" y="5203372"/>
            <a:ext cx="10430329" cy="942117"/>
          </a:xfrm>
          <a:prstGeom prst="rect">
            <a:avLst/>
          </a:prstGeom>
          <a:noFill/>
          <a:ln w="9525">
            <a:noFill/>
          </a:ln>
        </p:spPr>
        <p:txBody>
          <a:bodyPr wrap="square">
            <a:spAutoFit/>
          </a:bodyPr>
          <a:lstStyle/>
          <a:p>
            <a:pPr>
              <a:lnSpc>
                <a:spcPct val="130000"/>
              </a:lnSpc>
              <a:buClr>
                <a:srgbClr val="FF0000"/>
              </a:buClr>
              <a:buFont typeface="Wingdings" panose="05000000000000000000" pitchFamily="2" charset="2"/>
              <a:buChar char="Ø"/>
            </a:pPr>
            <a:r>
              <a:rPr lang="zh-CN" altLang="en-US" sz="2286" b="1" dirty="0">
                <a:solidFill>
                  <a:schemeClr val="accent5">
                    <a:lumMod val="50000"/>
                  </a:schemeClr>
                </a:solidFill>
                <a:latin typeface="宋体" panose="02010600030101010101" pitchFamily="2" charset="-122"/>
                <a:cs typeface="微软雅黑" panose="020B0503020204020204" pitchFamily="34" charset="-122"/>
              </a:rPr>
              <a:t>一场资产阶级性质的政治改革运动</a:t>
            </a:r>
            <a:r>
              <a:rPr lang="en-US" altLang="zh-CN" sz="2286" dirty="0">
                <a:solidFill>
                  <a:schemeClr val="accent5">
                    <a:lumMod val="50000"/>
                  </a:schemeClr>
                </a:solidFill>
                <a:latin typeface="宋体" panose="02010600030101010101" pitchFamily="2" charset="-122"/>
                <a:cs typeface="微软雅黑" panose="020B0503020204020204" pitchFamily="34" charset="-122"/>
              </a:rPr>
              <a:t>——</a:t>
            </a:r>
            <a:r>
              <a:rPr lang="zh-CN" altLang="en-US" sz="2286" dirty="0">
                <a:solidFill>
                  <a:schemeClr val="accent5">
                    <a:lumMod val="50000"/>
                  </a:schemeClr>
                </a:solidFill>
                <a:latin typeface="宋体" panose="02010600030101010101" pitchFamily="2" charset="-122"/>
                <a:cs typeface="微软雅黑" panose="020B0503020204020204" pitchFamily="34" charset="-122"/>
              </a:rPr>
              <a:t>变君主专制为君主立宪政体（立宪法、设议院、开国会和实行三权分立），一定程度冲击了封建制度。</a:t>
            </a:r>
          </a:p>
        </p:txBody>
      </p:sp>
      <p:sp>
        <p:nvSpPr>
          <p:cNvPr id="23"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24" name="组合 23"/>
          <p:cNvGrpSpPr/>
          <p:nvPr/>
        </p:nvGrpSpPr>
        <p:grpSpPr>
          <a:xfrm>
            <a:off x="869647" y="851958"/>
            <a:ext cx="4600336" cy="675670"/>
            <a:chOff x="7343608" y="3819822"/>
            <a:chExt cx="10536060" cy="1066800"/>
          </a:xfrm>
          <a:solidFill>
            <a:srgbClr val="C00000"/>
          </a:solidFill>
        </p:grpSpPr>
        <p:sp>
          <p:nvSpPr>
            <p:cNvPr id="32"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3"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（一）戊戌维新运动的意义</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35992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40643"/>
                                        </p:tgtEl>
                                        <p:attrNameLst>
                                          <p:attrName>style.visibility</p:attrName>
                                        </p:attrNameLst>
                                      </p:cBhvr>
                                      <p:to>
                                        <p:strVal val="visible"/>
                                      </p:to>
                                    </p:set>
                                    <p:animEffect transition="in" filter="strips(downLeft)">
                                      <p:cBhvr>
                                        <p:cTn id="7" dur="500"/>
                                        <p:tgtEl>
                                          <p:spTgt spid="24064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1666"/>
                                        </p:tgtEl>
                                        <p:attrNameLst>
                                          <p:attrName>style.visibility</p:attrName>
                                        </p:attrNameLst>
                                      </p:cBhvr>
                                      <p:to>
                                        <p:strVal val="visible"/>
                                      </p:to>
                                    </p:set>
                                    <p:animEffect transition="in" filter="barn(inVertical)">
                                      <p:cBhvr>
                                        <p:cTn id="12" dur="500"/>
                                        <p:tgtEl>
                                          <p:spTgt spid="24166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41667"/>
                                        </p:tgtEl>
                                        <p:attrNameLst>
                                          <p:attrName>style.visibility</p:attrName>
                                        </p:attrNameLst>
                                      </p:cBhvr>
                                      <p:to>
                                        <p:strVal val="visible"/>
                                      </p:to>
                                    </p:set>
                                    <p:animEffect transition="in" filter="box(in)">
                                      <p:cBhvr>
                                        <p:cTn id="17" dur="2000"/>
                                        <p:tgtEl>
                                          <p:spTgt spid="24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p:bldP spid="241666" grpId="0"/>
      <p:bldP spid="24166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0249" y="1678214"/>
            <a:ext cx="595099" cy="48429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二、戊戌维新运动的意义及教训</a:t>
            </a:r>
          </a:p>
        </p:txBody>
      </p:sp>
      <p:grpSp>
        <p:nvGrpSpPr>
          <p:cNvPr id="27" name="组合 2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25" name="直接连接符 24"/>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28" name="直接连接符 27"/>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 name="组合 4"/>
          <p:cNvGrpSpPr/>
          <p:nvPr/>
        </p:nvGrpSpPr>
        <p:grpSpPr>
          <a:xfrm>
            <a:off x="929649" y="3739891"/>
            <a:ext cx="3034695" cy="2849583"/>
            <a:chOff x="1261671" y="1890244"/>
            <a:chExt cx="4248573" cy="3989416"/>
          </a:xfrm>
        </p:grpSpPr>
        <p:sp>
          <p:nvSpPr>
            <p:cNvPr id="60" name="Freeform 5"/>
            <p:cNvSpPr/>
            <p:nvPr/>
          </p:nvSpPr>
          <p:spPr bwMode="auto">
            <a:xfrm rot="10800000">
              <a:off x="1261671" y="1890244"/>
              <a:ext cx="4248573" cy="38269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32000"/>
                </a:prstClr>
              </a:outerShdw>
            </a:effectLst>
          </p:spPr>
          <p:txBody>
            <a:bodyPr vert="horz" wrap="square" lIns="87086" tIns="43543" rIns="87086" bIns="43543"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1845871" y="2283097"/>
              <a:ext cx="3256280" cy="3596563"/>
            </a:xfrm>
            <a:prstGeom prst="rect">
              <a:avLst/>
            </a:prstGeom>
            <a:noFill/>
          </p:spPr>
          <p:txBody>
            <a:bodyPr wrap="square" rtlCol="0">
              <a:spAutoFit/>
            </a:bodyPr>
            <a:lstStyle/>
            <a:p>
              <a:pPr algn="l">
                <a:lnSpc>
                  <a:spcPct val="120000"/>
                </a:lnSpc>
              </a:pPr>
              <a:r>
                <a:rPr lang="zh-CN" altLang="en-US" sz="2286" b="1" dirty="0">
                  <a:solidFill>
                    <a:schemeClr val="accent5">
                      <a:lumMod val="50000"/>
                    </a:schemeClr>
                  </a:solidFill>
                  <a:effectLst>
                    <a:innerShdw blurRad="38100" dist="50800" dir="13500000">
                      <a:prstClr val="black">
                        <a:alpha val="60000"/>
                      </a:prstClr>
                    </a:innerShdw>
                  </a:effectLst>
                  <a:latin typeface="宋体" panose="02010600030101010101" pitchFamily="2" charset="-122"/>
                </a:rPr>
                <a:t>主观</a:t>
              </a:r>
              <a:r>
                <a:rPr lang="zh-CN" altLang="en-US" sz="2286" dirty="0">
                  <a:solidFill>
                    <a:schemeClr val="accent5">
                      <a:lumMod val="50000"/>
                    </a:schemeClr>
                  </a:solidFill>
                  <a:effectLst>
                    <a:innerShdw blurRad="38100" dist="50800" dir="13500000">
                      <a:prstClr val="black">
                        <a:alpha val="60000"/>
                      </a:prstClr>
                    </a:innerShdw>
                  </a:effectLst>
                  <a:latin typeface="宋体" panose="02010600030101010101" pitchFamily="2" charset="-122"/>
                </a:rPr>
                <a:t>：维新派自身的局限性。中国资产阶级发展不彻底，具有软弱性和妥协性 。</a:t>
              </a:r>
            </a:p>
          </p:txBody>
        </p:sp>
      </p:grpSp>
      <p:sp>
        <p:nvSpPr>
          <p:cNvPr id="91" name="文本框 90"/>
          <p:cNvSpPr txBox="1"/>
          <p:nvPr/>
        </p:nvSpPr>
        <p:spPr>
          <a:xfrm>
            <a:off x="5423203" y="3738941"/>
            <a:ext cx="2916183" cy="502766"/>
          </a:xfrm>
          <a:prstGeom prst="rect">
            <a:avLst/>
          </a:prstGeom>
          <a:noFill/>
          <a:ln w="38100" cap="flat" cmpd="sng">
            <a:solidFill>
              <a:srgbClr val="002060"/>
            </a:solidFill>
            <a:prstDash val="solid"/>
            <a:miter/>
            <a:headEnd type="none" w="med" len="med"/>
            <a:tailEnd type="none" w="med" len="med"/>
          </a:ln>
        </p:spPr>
        <p:txBody>
          <a:bodyPr wrap="none" anchor="t">
            <a:spAutoFit/>
          </a:bodyPr>
          <a:lstStyle/>
          <a:p>
            <a:pPr>
              <a:buClr>
                <a:schemeClr val="bg1"/>
              </a:buClr>
            </a:pPr>
            <a:r>
              <a:rPr lang="zh-CN" altLang="en-US" sz="2667" dirty="0">
                <a:solidFill>
                  <a:schemeClr val="accent5">
                    <a:lumMod val="50000"/>
                  </a:schemeClr>
                </a:solidFill>
                <a:latin typeface="宋体" panose="02010600030101010101" pitchFamily="2" charset="-122"/>
              </a:rPr>
              <a:t>不敢否定封建主义</a:t>
            </a:r>
          </a:p>
        </p:txBody>
      </p:sp>
      <p:sp>
        <p:nvSpPr>
          <p:cNvPr id="92" name="文本框 91"/>
          <p:cNvSpPr txBox="1"/>
          <p:nvPr/>
        </p:nvSpPr>
        <p:spPr>
          <a:xfrm>
            <a:off x="5423203" y="4857146"/>
            <a:ext cx="3257623" cy="502766"/>
          </a:xfrm>
          <a:prstGeom prst="rect">
            <a:avLst/>
          </a:prstGeom>
          <a:noFill/>
          <a:ln w="38100" cap="flat" cmpd="sng">
            <a:solidFill>
              <a:srgbClr val="002060"/>
            </a:solidFill>
            <a:prstDash val="solid"/>
            <a:miter/>
            <a:headEnd type="none" w="med" len="med"/>
            <a:tailEnd type="none" w="med" len="med"/>
          </a:ln>
        </p:spPr>
        <p:txBody>
          <a:bodyPr wrap="none" anchor="t">
            <a:spAutoFit/>
          </a:bodyPr>
          <a:lstStyle/>
          <a:p>
            <a:pPr>
              <a:buClr>
                <a:schemeClr val="bg1"/>
              </a:buClr>
            </a:pPr>
            <a:r>
              <a:rPr lang="zh-CN" altLang="en-US" sz="2667" dirty="0">
                <a:solidFill>
                  <a:schemeClr val="accent5">
                    <a:lumMod val="50000"/>
                  </a:schemeClr>
                </a:solidFill>
                <a:latin typeface="宋体" panose="02010600030101010101" pitchFamily="2" charset="-122"/>
              </a:rPr>
              <a:t>对帝国主义抱有幻想</a:t>
            </a:r>
          </a:p>
        </p:txBody>
      </p:sp>
      <p:sp>
        <p:nvSpPr>
          <p:cNvPr id="93" name="文本框 92"/>
          <p:cNvSpPr txBox="1"/>
          <p:nvPr/>
        </p:nvSpPr>
        <p:spPr>
          <a:xfrm>
            <a:off x="5423203" y="6024033"/>
            <a:ext cx="2916183" cy="502766"/>
          </a:xfrm>
          <a:prstGeom prst="rect">
            <a:avLst/>
          </a:prstGeom>
          <a:noFill/>
          <a:ln w="38100" cap="flat" cmpd="sng">
            <a:solidFill>
              <a:srgbClr val="002060"/>
            </a:solidFill>
            <a:prstDash val="solid"/>
            <a:miter/>
            <a:headEnd type="none" w="med" len="med"/>
            <a:tailEnd type="none" w="med" len="med"/>
          </a:ln>
        </p:spPr>
        <p:txBody>
          <a:bodyPr wrap="none" anchor="t">
            <a:spAutoFit/>
          </a:bodyPr>
          <a:lstStyle/>
          <a:p>
            <a:pPr>
              <a:buClr>
                <a:schemeClr val="bg1"/>
              </a:buClr>
            </a:pPr>
            <a:r>
              <a:rPr lang="zh-CN" altLang="en-US" sz="2667" dirty="0">
                <a:solidFill>
                  <a:schemeClr val="accent5">
                    <a:lumMod val="50000"/>
                  </a:schemeClr>
                </a:solidFill>
                <a:latin typeface="宋体" panose="02010600030101010101" pitchFamily="2" charset="-122"/>
              </a:rPr>
              <a:t>不敢发动人民群众</a:t>
            </a:r>
          </a:p>
        </p:txBody>
      </p:sp>
      <p:sp>
        <p:nvSpPr>
          <p:cNvPr id="94" name="左大括号 93"/>
          <p:cNvSpPr/>
          <p:nvPr/>
        </p:nvSpPr>
        <p:spPr>
          <a:xfrm>
            <a:off x="4113591" y="3739243"/>
            <a:ext cx="1097038" cy="2734129"/>
          </a:xfrm>
          <a:prstGeom prst="leftBrace">
            <a:avLst/>
          </a:prstGeom>
          <a:ln w="28575" cmpd="sng">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5" name="组合 94"/>
          <p:cNvGrpSpPr/>
          <p:nvPr/>
        </p:nvGrpSpPr>
        <p:grpSpPr>
          <a:xfrm>
            <a:off x="1111553" y="2326519"/>
            <a:ext cx="9389533" cy="630767"/>
            <a:chOff x="3152668" y="1220489"/>
            <a:chExt cx="4325789" cy="1055437"/>
          </a:xfrm>
        </p:grpSpPr>
        <p:sp>
          <p:nvSpPr>
            <p:cNvPr id="96" name="六边形 95"/>
            <p:cNvSpPr/>
            <p:nvPr/>
          </p:nvSpPr>
          <p:spPr>
            <a:xfrm>
              <a:off x="3152668" y="1220489"/>
              <a:ext cx="4325789"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5314" tIns="32657" rIns="65314" bIns="32657" rtlCol="0" anchor="ctr"/>
            <a:lstStyle/>
            <a:p>
              <a:pPr algn="ctr"/>
              <a:endParaRPr lang="zh-CN" altLang="en-US">
                <a:solidFill>
                  <a:prstClr val="white"/>
                </a:solidFill>
              </a:endParaRPr>
            </a:p>
          </p:txBody>
        </p:sp>
        <p:sp>
          <p:nvSpPr>
            <p:cNvPr id="97" name="六边形 96"/>
            <p:cNvSpPr/>
            <p:nvPr/>
          </p:nvSpPr>
          <p:spPr>
            <a:xfrm>
              <a:off x="3152668" y="1220489"/>
              <a:ext cx="4013951" cy="10554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65314" tIns="32657" rIns="65314" bIns="32657" rtlCol="0" anchor="ctr"/>
            <a:lstStyle/>
            <a:p>
              <a:pPr algn="ctr"/>
              <a:endParaRPr lang="zh-CN" altLang="en-US">
                <a:solidFill>
                  <a:prstClr val="white"/>
                </a:solidFill>
              </a:endParaRPr>
            </a:p>
          </p:txBody>
        </p:sp>
        <p:sp>
          <p:nvSpPr>
            <p:cNvPr id="98" name="TextBox 88"/>
            <p:cNvSpPr txBox="1"/>
            <p:nvPr/>
          </p:nvSpPr>
          <p:spPr>
            <a:xfrm>
              <a:off x="3265717" y="1435339"/>
              <a:ext cx="3787852" cy="686761"/>
            </a:xfrm>
            <a:prstGeom prst="rect">
              <a:avLst/>
            </a:prstGeom>
            <a:noFill/>
          </p:spPr>
          <p:txBody>
            <a:bodyPr wrap="square" lIns="0" tIns="0" rIns="0" bIns="0" rtlCol="0">
              <a:spAutoFit/>
            </a:bodyPr>
            <a:lstStyle/>
            <a:p>
              <a:pPr algn="ctr"/>
              <a:r>
                <a:rPr lang="zh-CN" altLang="en-US" sz="2667" b="1" dirty="0">
                  <a:solidFill>
                    <a:schemeClr val="accent5">
                      <a:lumMod val="50000"/>
                    </a:schemeClr>
                  </a:solidFill>
                  <a:latin typeface="宋体" panose="02010600030101010101" pitchFamily="2" charset="-122"/>
                </a:rPr>
                <a:t>客观：</a:t>
              </a:r>
              <a:r>
                <a:rPr lang="zh-CN" altLang="en-US" sz="2667" dirty="0">
                  <a:solidFill>
                    <a:schemeClr val="accent5">
                      <a:lumMod val="50000"/>
                    </a:schemeClr>
                  </a:solidFill>
                  <a:latin typeface="宋体" panose="02010600030101010101" pitchFamily="2" charset="-122"/>
                </a:rPr>
                <a:t>以慈禧太后为首的守旧势力的强大，反对变法</a:t>
              </a:r>
            </a:p>
          </p:txBody>
        </p:sp>
      </p:grpSp>
      <p:sp>
        <p:nvSpPr>
          <p:cNvPr id="32"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33" name="组合 32"/>
          <p:cNvGrpSpPr/>
          <p:nvPr/>
        </p:nvGrpSpPr>
        <p:grpSpPr>
          <a:xfrm>
            <a:off x="929648" y="851958"/>
            <a:ext cx="4871305" cy="675670"/>
            <a:chOff x="7471806" y="3819822"/>
            <a:chExt cx="10407862" cy="1066800"/>
          </a:xfrm>
          <a:solidFill>
            <a:srgbClr val="C00000"/>
          </a:solidFill>
        </p:grpSpPr>
        <p:sp>
          <p:nvSpPr>
            <p:cNvPr id="34"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5" name="Rectangle 40"/>
            <p:cNvSpPr>
              <a:spLocks noChangeArrowheads="1"/>
            </p:cNvSpPr>
            <p:nvPr/>
          </p:nvSpPr>
          <p:spPr bwMode="black">
            <a:xfrm>
              <a:off x="7471806" y="3978985"/>
              <a:ext cx="9763108"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（二）维新变法失败的原因及教训</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13232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1+#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box(in)">
                                      <p:cBhvr>
                                        <p:cTn id="19" dur="2000"/>
                                        <p:tgtEl>
                                          <p:spTgt spid="94"/>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barn(inVertical)">
                                      <p:cBhvr>
                                        <p:cTn id="23" dur="500"/>
                                        <p:tgtEl>
                                          <p:spTgt spid="9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barn(inVertical)">
                                      <p:cBhvr>
                                        <p:cTn id="28" dur="500"/>
                                        <p:tgtEl>
                                          <p:spTgt spid="9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barn(inVertical)">
                                      <p:cBhvr>
                                        <p:cTn id="3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0249" y="1563914"/>
            <a:ext cx="595099" cy="4957233"/>
          </a:xfrm>
          <a:prstGeom prst="rect">
            <a:avLst/>
          </a:prstGeom>
          <a:noFill/>
        </p:spPr>
        <p:txBody>
          <a:bodyPr vert="eaVert" wrap="square" rtlCol="0">
            <a:spAutoFit/>
          </a:bodyPr>
          <a:lstStyle/>
          <a:p>
            <a:r>
              <a:rPr lang="zh-CN" altLang="en-US" sz="2667" dirty="0">
                <a:solidFill>
                  <a:srgbClr val="002060"/>
                </a:solidFill>
                <a:latin typeface="黑体" panose="02010609060101010101" pitchFamily="49" charset="-122"/>
                <a:ea typeface="黑体" panose="02010609060101010101" pitchFamily="49" charset="-122"/>
              </a:rPr>
              <a:t>二、戊戌维新运动的意义及教训</a:t>
            </a:r>
          </a:p>
        </p:txBody>
      </p:sp>
      <p:grpSp>
        <p:nvGrpSpPr>
          <p:cNvPr id="27" name="组合 26"/>
          <p:cNvGrpSpPr/>
          <p:nvPr/>
        </p:nvGrpSpPr>
        <p:grpSpPr>
          <a:xfrm>
            <a:off x="128814" y="1491343"/>
            <a:ext cx="1797352" cy="5180390"/>
            <a:chOff x="77" y="2443"/>
            <a:chExt cx="2972" cy="8566"/>
          </a:xfrm>
          <a:gradFill>
            <a:gsLst>
              <a:gs pos="0">
                <a:srgbClr val="012D86"/>
              </a:gs>
              <a:gs pos="100000">
                <a:srgbClr val="0E2557"/>
              </a:gs>
            </a:gsLst>
            <a:lin ang="5400000" scaled="0"/>
          </a:gradFill>
        </p:grpSpPr>
        <p:cxnSp>
          <p:nvCxnSpPr>
            <p:cNvPr id="25" name="直接连接符 24"/>
            <p:cNvCxnSpPr/>
            <p:nvPr/>
          </p:nvCxnSpPr>
          <p:spPr>
            <a:xfrm flipH="1">
              <a:off x="1302" y="11008"/>
              <a:ext cx="1747" cy="1"/>
            </a:xfrm>
            <a:prstGeom prst="line">
              <a:avLst/>
            </a:prstGeom>
            <a:grpFill/>
            <a:ln w="9525" cap="flat" cmpd="sng">
              <a:solidFill>
                <a:srgbClr val="002060"/>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28" name="直接连接符 27"/>
              <p:cNvCxnSpPr/>
              <p:nvPr/>
            </p:nvCxnSpPr>
            <p:spPr>
              <a:xfrm flipH="1">
                <a:off x="77" y="2495"/>
                <a:ext cx="1105" cy="0"/>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29" name="组合 28"/>
              <p:cNvGrpSpPr/>
              <p:nvPr/>
            </p:nvGrpSpPr>
            <p:grpSpPr>
              <a:xfrm>
                <a:off x="1182" y="2435"/>
                <a:ext cx="120" cy="8566"/>
                <a:chOff x="1182" y="2435"/>
                <a:chExt cx="120" cy="8566"/>
              </a:xfrm>
              <a:grpFill/>
            </p:grpSpPr>
            <p:cxnSp>
              <p:nvCxnSpPr>
                <p:cNvPr id="30" name="直接连接符 29"/>
                <p:cNvCxnSpPr/>
                <p:nvPr/>
              </p:nvCxnSpPr>
              <p:spPr>
                <a:xfrm>
                  <a:off x="1235" y="2495"/>
                  <a:ext cx="67" cy="8506"/>
                </a:xfrm>
                <a:prstGeom prst="line">
                  <a:avLst/>
                </a:prstGeom>
                <a:grpFill/>
                <a:ln>
                  <a:solidFill>
                    <a:srgbClr val="002060"/>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1" name="椭圆 30"/>
                <p:cNvSpPr/>
                <p:nvPr/>
              </p:nvSpPr>
              <p:spPr>
                <a:xfrm>
                  <a:off x="1182" y="2435"/>
                  <a:ext cx="120" cy="1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32" name="组合 31"/>
          <p:cNvGrpSpPr/>
          <p:nvPr/>
        </p:nvGrpSpPr>
        <p:grpSpPr>
          <a:xfrm>
            <a:off x="1111553" y="2465010"/>
            <a:ext cx="4682671" cy="4056138"/>
            <a:chOff x="6594412" y="2659235"/>
            <a:chExt cx="4326056" cy="1822398"/>
          </a:xfrm>
        </p:grpSpPr>
        <p:sp>
          <p:nvSpPr>
            <p:cNvPr id="33" name="圆角矩形 32"/>
            <p:cNvSpPr/>
            <p:nvPr/>
          </p:nvSpPr>
          <p:spPr>
            <a:xfrm>
              <a:off x="6943603" y="2659235"/>
              <a:ext cx="3326532" cy="33772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a:solidFill>
                    <a:srgbClr val="002060"/>
                  </a:solidFill>
                  <a:latin typeface="宋体" panose="02010600030101010101" pitchFamily="2" charset="-122"/>
                  <a:ea typeface="宋体" panose="02010600030101010101" pitchFamily="2" charset="-122"/>
                  <a:cs typeface="微软雅黑" panose="020B0503020204020204" pitchFamily="34" charset="-122"/>
                </a:rPr>
                <a:t>启示</a:t>
              </a:r>
              <a:r>
                <a:rPr lang="en-US" altLang="zh-CN" sz="2286" b="1" dirty="0">
                  <a:solidFill>
                    <a:srgbClr val="002060"/>
                  </a:solidFill>
                  <a:latin typeface="宋体" panose="02010600030101010101" pitchFamily="2" charset="-122"/>
                  <a:ea typeface="宋体" panose="02010600030101010101" pitchFamily="2" charset="-122"/>
                  <a:cs typeface="微软雅黑" panose="020B0503020204020204" pitchFamily="34" charset="-122"/>
                </a:rPr>
                <a:t>1</a:t>
              </a:r>
            </a:p>
          </p:txBody>
        </p:sp>
        <p:sp>
          <p:nvSpPr>
            <p:cNvPr id="34" name="圆角矩形 33"/>
            <p:cNvSpPr/>
            <p:nvPr/>
          </p:nvSpPr>
          <p:spPr>
            <a:xfrm>
              <a:off x="6594412" y="3068645"/>
              <a:ext cx="4326056" cy="1412988"/>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sz="1905" dirty="0">
                  <a:solidFill>
                    <a:srgbClr val="002060"/>
                  </a:solidFill>
                  <a:latin typeface="宋体" panose="02010600030101010101" pitchFamily="2" charset="-122"/>
                  <a:ea typeface="宋体" panose="02010600030101010101" pitchFamily="2" charset="-122"/>
                  <a:sym typeface="+mn-ea"/>
                </a:rPr>
                <a:t>      </a:t>
              </a:r>
              <a:r>
                <a:rPr sz="2286" dirty="0">
                  <a:solidFill>
                    <a:srgbClr val="002060"/>
                  </a:solidFill>
                  <a:latin typeface="宋体" panose="02010600030101010101" pitchFamily="2" charset="-122"/>
                  <a:ea typeface="宋体" panose="02010600030101010101" pitchFamily="2" charset="-122"/>
                  <a:sym typeface="+mn-ea"/>
                </a:rPr>
                <a:t>戊戌维新作为中国民族资产阶级登上政治舞台的第一次表演，</a:t>
              </a:r>
              <a:r>
                <a:rPr lang="zh-CN" altLang="en-US" sz="2286" dirty="0">
                  <a:solidFill>
                    <a:srgbClr val="002060"/>
                  </a:solidFill>
                  <a:latin typeface="宋体" panose="02010600030101010101" pitchFamily="2" charset="-122"/>
                  <a:ea typeface="宋体" panose="02010600030101010101" pitchFamily="2" charset="-122"/>
                  <a:sym typeface="+mn-ea"/>
                </a:rPr>
                <a:t>昙花一现</a:t>
              </a:r>
              <a:r>
                <a:rPr sz="2286" dirty="0">
                  <a:solidFill>
                    <a:srgbClr val="002060"/>
                  </a:solidFill>
                  <a:latin typeface="宋体" panose="02010600030101010101" pitchFamily="2" charset="-122"/>
                  <a:ea typeface="宋体" panose="02010600030101010101" pitchFamily="2" charset="-122"/>
                  <a:sym typeface="+mn-ea"/>
                </a:rPr>
                <a:t>，</a:t>
              </a:r>
              <a:r>
                <a:rPr sz="2286" dirty="0">
                  <a:solidFill>
                    <a:srgbClr val="C00000"/>
                  </a:solidFill>
                  <a:latin typeface="宋体" panose="02010600030101010101" pitchFamily="2" charset="-122"/>
                  <a:ea typeface="宋体" panose="02010600030101010101" pitchFamily="2" charset="-122"/>
                  <a:sym typeface="+mn-ea"/>
                </a:rPr>
                <a:t>暴露了这个阶级的软弱性</a:t>
              </a:r>
              <a:r>
                <a:rPr sz="2286" dirty="0">
                  <a:solidFill>
                    <a:srgbClr val="002060"/>
                  </a:solidFill>
                  <a:latin typeface="宋体" panose="02010600030101010101" pitchFamily="2" charset="-122"/>
                  <a:ea typeface="宋体" panose="02010600030101010101" pitchFamily="2" charset="-122"/>
                  <a:sym typeface="+mn-ea"/>
                </a:rPr>
                <a:t>；</a:t>
              </a:r>
            </a:p>
          </p:txBody>
        </p:sp>
        <p:grpSp>
          <p:nvGrpSpPr>
            <p:cNvPr id="35" name="组合 34"/>
            <p:cNvGrpSpPr/>
            <p:nvPr/>
          </p:nvGrpSpPr>
          <p:grpSpPr>
            <a:xfrm rot="16200000">
              <a:off x="7491094" y="3038745"/>
              <a:ext cx="357972" cy="130584"/>
              <a:chOff x="5800603" y="4311193"/>
              <a:chExt cx="357972" cy="130584"/>
            </a:xfrm>
          </p:grpSpPr>
          <p:sp>
            <p:nvSpPr>
              <p:cNvPr id="36" name="椭圆 35"/>
              <p:cNvSpPr/>
              <p:nvPr/>
            </p:nvSpPr>
            <p:spPr>
              <a:xfrm>
                <a:off x="5856449"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a:off x="6029823" y="4262616"/>
                <a:ext cx="67045" cy="190458"/>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16200000">
                <a:off x="5967246" y="420266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0" name="组合 39"/>
            <p:cNvGrpSpPr/>
            <p:nvPr/>
          </p:nvGrpSpPr>
          <p:grpSpPr>
            <a:xfrm rot="16200000">
              <a:off x="9382196" y="3001795"/>
              <a:ext cx="320180" cy="130584"/>
              <a:chOff x="5856449" y="3383509"/>
              <a:chExt cx="320180" cy="130584"/>
            </a:xfrm>
          </p:grpSpPr>
          <p:sp>
            <p:nvSpPr>
              <p:cNvPr id="41" name="椭圆 40"/>
              <p:cNvSpPr/>
              <p:nvPr/>
            </p:nvSpPr>
            <p:spPr>
              <a:xfrm>
                <a:off x="5856449" y="3383509"/>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rot="16200000" flipH="1">
                <a:off x="6027482" y="3322358"/>
                <a:ext cx="67045" cy="231249"/>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6200000">
                <a:off x="6025982" y="3329768"/>
                <a:ext cx="67045" cy="186259"/>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45" name="组合 44"/>
          <p:cNvGrpSpPr/>
          <p:nvPr/>
        </p:nvGrpSpPr>
        <p:grpSpPr>
          <a:xfrm>
            <a:off x="6394148" y="2465010"/>
            <a:ext cx="5118100" cy="3825119"/>
            <a:chOff x="6594412" y="2659235"/>
            <a:chExt cx="4326056" cy="1897082"/>
          </a:xfrm>
        </p:grpSpPr>
        <p:sp>
          <p:nvSpPr>
            <p:cNvPr id="46" name="圆角矩形 45"/>
            <p:cNvSpPr/>
            <p:nvPr/>
          </p:nvSpPr>
          <p:spPr>
            <a:xfrm>
              <a:off x="6943603" y="2659235"/>
              <a:ext cx="3326532" cy="337725"/>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a:solidFill>
                    <a:srgbClr val="002060"/>
                  </a:solidFill>
                  <a:latin typeface="宋体" panose="02010600030101010101" pitchFamily="2" charset="-122"/>
                  <a:ea typeface="宋体" panose="02010600030101010101" pitchFamily="2" charset="-122"/>
                  <a:cs typeface="微软雅黑" panose="020B0503020204020204" pitchFamily="34" charset="-122"/>
                </a:rPr>
                <a:t>启示</a:t>
              </a:r>
              <a:r>
                <a:rPr lang="en-US" altLang="zh-CN" sz="2286" b="1" dirty="0">
                  <a:solidFill>
                    <a:srgbClr val="002060"/>
                  </a:solidFill>
                  <a:latin typeface="宋体" panose="02010600030101010101" pitchFamily="2" charset="-122"/>
                  <a:ea typeface="宋体" panose="02010600030101010101" pitchFamily="2" charset="-122"/>
                  <a:cs typeface="微软雅黑" panose="020B0503020204020204" pitchFamily="34" charset="-122"/>
                </a:rPr>
                <a:t>2</a:t>
              </a:r>
            </a:p>
          </p:txBody>
        </p:sp>
        <p:sp>
          <p:nvSpPr>
            <p:cNvPr id="47" name="圆角矩形 46"/>
            <p:cNvSpPr/>
            <p:nvPr/>
          </p:nvSpPr>
          <p:spPr>
            <a:xfrm>
              <a:off x="6594412" y="3068645"/>
              <a:ext cx="4326056" cy="1487672"/>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2286" dirty="0">
                  <a:solidFill>
                    <a:srgbClr val="002060"/>
                  </a:solidFill>
                  <a:latin typeface="宋体" panose="02010600030101010101" pitchFamily="2" charset="-122"/>
                  <a:ea typeface="宋体" panose="02010600030101010101" pitchFamily="2" charset="-122"/>
                  <a:sym typeface="+mn-ea"/>
                </a:rPr>
                <a:t>戊戌维新的失败表明：</a:t>
              </a:r>
              <a:r>
                <a:rPr sz="2286" dirty="0">
                  <a:solidFill>
                    <a:srgbClr val="002060"/>
                  </a:solidFill>
                  <a:latin typeface="宋体" panose="02010600030101010101" pitchFamily="2" charset="-122"/>
                  <a:ea typeface="宋体" panose="02010600030101010101" pitchFamily="2" charset="-122"/>
                  <a:sym typeface="+mn-ea"/>
                </a:rPr>
                <a:t>在半殖民地半封建的旧中国，企图通过统治者走</a:t>
              </a:r>
              <a:r>
                <a:rPr sz="2286" dirty="0">
                  <a:solidFill>
                    <a:srgbClr val="C00000"/>
                  </a:solidFill>
                  <a:latin typeface="宋体" panose="02010600030101010101" pitchFamily="2" charset="-122"/>
                  <a:ea typeface="宋体" panose="02010600030101010101" pitchFamily="2" charset="-122"/>
                  <a:sym typeface="+mn-ea"/>
                </a:rPr>
                <a:t>自上而下的改良道路，是根本行不通</a:t>
              </a:r>
              <a:r>
                <a:rPr sz="2286" dirty="0">
                  <a:solidFill>
                    <a:srgbClr val="002060"/>
                  </a:solidFill>
                  <a:latin typeface="宋体" panose="02010600030101010101" pitchFamily="2" charset="-122"/>
                  <a:ea typeface="宋体" panose="02010600030101010101" pitchFamily="2" charset="-122"/>
                  <a:sym typeface="+mn-ea"/>
                </a:rPr>
                <a:t>的</a:t>
              </a:r>
              <a:r>
                <a:rPr lang="zh-CN" altLang="en-US" sz="2286" dirty="0">
                  <a:solidFill>
                    <a:srgbClr val="002060"/>
                  </a:solidFill>
                  <a:latin typeface="宋体" panose="02010600030101010101" pitchFamily="2" charset="-122"/>
                  <a:ea typeface="宋体" panose="02010600030101010101" pitchFamily="2" charset="-122"/>
                  <a:sym typeface="+mn-ea"/>
                </a:rPr>
                <a:t>，必须进行</a:t>
              </a:r>
              <a:r>
                <a:rPr lang="zh-CN" altLang="en-US" sz="2286" dirty="0">
                  <a:solidFill>
                    <a:srgbClr val="C00000"/>
                  </a:solidFill>
                  <a:latin typeface="宋体" panose="02010600030101010101" pitchFamily="2" charset="-122"/>
                  <a:ea typeface="宋体" panose="02010600030101010101" pitchFamily="2" charset="-122"/>
                  <a:sym typeface="+mn-ea"/>
                </a:rPr>
                <a:t>彻底的反帝反封建革命</a:t>
              </a:r>
              <a:r>
                <a:rPr lang="zh-CN" altLang="en-US" sz="2286" dirty="0">
                  <a:solidFill>
                    <a:srgbClr val="002060"/>
                  </a:solidFill>
                  <a:latin typeface="宋体" panose="02010600030101010101" pitchFamily="2" charset="-122"/>
                  <a:ea typeface="宋体" panose="02010600030101010101" pitchFamily="2" charset="-122"/>
                  <a:sym typeface="+mn-ea"/>
                </a:rPr>
                <a:t>。</a:t>
              </a:r>
            </a:p>
          </p:txBody>
        </p:sp>
        <p:grpSp>
          <p:nvGrpSpPr>
            <p:cNvPr id="48" name="组合 47"/>
            <p:cNvGrpSpPr/>
            <p:nvPr/>
          </p:nvGrpSpPr>
          <p:grpSpPr>
            <a:xfrm rot="16200000">
              <a:off x="7491094" y="3038745"/>
              <a:ext cx="357972" cy="130584"/>
              <a:chOff x="5800603" y="4311193"/>
              <a:chExt cx="357972" cy="130584"/>
            </a:xfrm>
          </p:grpSpPr>
          <p:sp>
            <p:nvSpPr>
              <p:cNvPr id="49" name="椭圆 48"/>
              <p:cNvSpPr/>
              <p:nvPr/>
            </p:nvSpPr>
            <p:spPr>
              <a:xfrm>
                <a:off x="5856449" y="4311193"/>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6200000">
                <a:off x="6029823" y="4262616"/>
                <a:ext cx="67045" cy="190458"/>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16200000">
                <a:off x="5967246" y="420266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2" name="组合 51"/>
            <p:cNvGrpSpPr/>
            <p:nvPr/>
          </p:nvGrpSpPr>
          <p:grpSpPr>
            <a:xfrm rot="16200000">
              <a:off x="9382196" y="3001795"/>
              <a:ext cx="320180" cy="130584"/>
              <a:chOff x="5856449" y="3383509"/>
              <a:chExt cx="320180" cy="130584"/>
            </a:xfrm>
          </p:grpSpPr>
          <p:sp>
            <p:nvSpPr>
              <p:cNvPr id="53" name="椭圆 52"/>
              <p:cNvSpPr/>
              <p:nvPr/>
            </p:nvSpPr>
            <p:spPr>
              <a:xfrm>
                <a:off x="5856449" y="3383509"/>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rot="16200000" flipH="1">
                <a:off x="6027482" y="3322358"/>
                <a:ext cx="67045" cy="231249"/>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圆角矩形 54"/>
              <p:cNvSpPr/>
              <p:nvPr/>
            </p:nvSpPr>
            <p:spPr>
              <a:xfrm rot="16200000">
                <a:off x="6025982" y="3329768"/>
                <a:ext cx="67045" cy="186259"/>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2" name="文本框 4"/>
          <p:cNvSpPr txBox="1">
            <a:spLocks noChangeArrowheads="1"/>
          </p:cNvSpPr>
          <p:nvPr/>
        </p:nvSpPr>
        <p:spPr bwMode="auto">
          <a:xfrm>
            <a:off x="3754467" y="163260"/>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smtClean="0">
                <a:solidFill>
                  <a:srgbClr val="044875"/>
                </a:solidFill>
                <a:latin typeface="黑体" panose="02010609060101010101" pitchFamily="49" charset="-122"/>
                <a:ea typeface="黑体" panose="02010609060101010101" pitchFamily="49" charset="-122"/>
              </a:rPr>
              <a:t>第三节  维新运动的兴起和夭折</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56" name="组合 55"/>
          <p:cNvGrpSpPr/>
          <p:nvPr/>
        </p:nvGrpSpPr>
        <p:grpSpPr>
          <a:xfrm>
            <a:off x="869646" y="851958"/>
            <a:ext cx="4931307" cy="675670"/>
            <a:chOff x="7343608" y="3819822"/>
            <a:chExt cx="10536060" cy="1066800"/>
          </a:xfrm>
          <a:solidFill>
            <a:srgbClr val="C00000"/>
          </a:solidFill>
        </p:grpSpPr>
        <p:sp>
          <p:nvSpPr>
            <p:cNvPr id="57" name="AutoShape 4"/>
            <p:cNvSpPr>
              <a:spLocks noChangeArrowheads="1"/>
            </p:cNvSpPr>
            <p:nvPr/>
          </p:nvSpPr>
          <p:spPr bwMode="ltGray">
            <a:xfrm>
              <a:off x="7931552"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8"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smtClean="0">
                  <a:solidFill>
                    <a:schemeClr val="bg1"/>
                  </a:solidFill>
                  <a:latin typeface="黑体" panose="02010609060101010101" pitchFamily="49" charset="-122"/>
                  <a:ea typeface="黑体" panose="02010609060101010101" pitchFamily="49" charset="-122"/>
                </a:rPr>
                <a:t>（二）维新变法失败的原因及教训</a:t>
              </a:r>
              <a:endParaRPr lang="zh-CN" altLang="en-US" sz="2286" b="1"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41499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640786" y="182881"/>
            <a:ext cx="5771694" cy="836144"/>
          </a:xfrm>
        </p:spPr>
        <p:txBody>
          <a:bodyPr>
            <a:normAutofit fontScale="90000"/>
          </a:bodyPr>
          <a:lstStyle/>
          <a:p>
            <a:pPr algn="ctr"/>
            <a:r>
              <a:rPr lang="zh-CN" altLang="en-US" sz="3048" dirty="0">
                <a:solidFill>
                  <a:schemeClr val="accent1">
                    <a:lumMod val="50000"/>
                  </a:schemeClr>
                </a:solidFill>
                <a:latin typeface="黑体" panose="02010609060101010101" pitchFamily="49" charset="-122"/>
                <a:ea typeface="黑体" panose="02010609060101010101" pitchFamily="49" charset="-122"/>
                <a:sym typeface="+mn-ea"/>
              </a:rPr>
              <a:t>早期探索国家出路的经验教训和启示</a:t>
            </a:r>
          </a:p>
        </p:txBody>
      </p:sp>
      <p:sp>
        <p:nvSpPr>
          <p:cNvPr id="82" name="圆角矩形 81"/>
          <p:cNvSpPr/>
          <p:nvPr/>
        </p:nvSpPr>
        <p:spPr>
          <a:xfrm>
            <a:off x="6795709" y="1326243"/>
            <a:ext cx="4998962" cy="5255986"/>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Box 7"/>
          <p:cNvSpPr>
            <a:spLocks noChangeArrowheads="1"/>
          </p:cNvSpPr>
          <p:nvPr/>
        </p:nvSpPr>
        <p:spPr bwMode="auto">
          <a:xfrm>
            <a:off x="7035195" y="1493762"/>
            <a:ext cx="4759476" cy="4432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40000"/>
              </a:lnSpc>
              <a:spcBef>
                <a:spcPts val="0"/>
              </a:spcBef>
              <a:spcAft>
                <a:spcPts val="0"/>
              </a:spcAft>
              <a:defRPr/>
            </a:pPr>
            <a:r>
              <a:rPr lang="en-US" altLang="zh-CN" sz="1905" dirty="0">
                <a:latin typeface="华文楷体" panose="02010600040101010101" charset="-122"/>
                <a:ea typeface="华文楷体" panose="02010600040101010101" charset="-122"/>
                <a:cs typeface="华文楷体" panose="02010600040101010101" charset="-122"/>
              </a:rPr>
              <a:t>     </a:t>
            </a:r>
            <a:r>
              <a:rPr lang="en-US" altLang="zh-CN" sz="1905" dirty="0">
                <a:solidFill>
                  <a:srgbClr val="C00000"/>
                </a:solidFill>
                <a:latin typeface="华文楷体" panose="02010600040101010101" charset="-122"/>
                <a:ea typeface="华文楷体" panose="02010600040101010101" charset="-122"/>
                <a:cs typeface="华文楷体" panose="02010600040101010101" charset="-122"/>
              </a:rPr>
              <a:t> </a:t>
            </a:r>
            <a:r>
              <a:rPr lang="en-US" altLang="zh-CN" sz="1905" b="1" dirty="0">
                <a:solidFill>
                  <a:srgbClr val="C00000"/>
                </a:solidFill>
                <a:latin typeface="华文楷体" panose="02010600040101010101" charset="-122"/>
                <a:ea typeface="华文楷体" panose="02010600040101010101" charset="-122"/>
                <a:cs typeface="华文楷体" panose="02010600040101010101" charset="-122"/>
              </a:rPr>
              <a:t> </a:t>
            </a:r>
            <a:r>
              <a:rPr lang="zh-CN" altLang="en-US" sz="2286" b="1" dirty="0">
                <a:solidFill>
                  <a:srgbClr val="C00000"/>
                </a:solidFill>
                <a:latin typeface="宋体" panose="02010600030101010101" pitchFamily="2" charset="-122"/>
                <a:cs typeface="华文楷体" panose="02010600040101010101" charset="-122"/>
              </a:rPr>
              <a:t>历史证明</a:t>
            </a:r>
            <a:r>
              <a:rPr lang="zh-CN" altLang="en-US" sz="2286" dirty="0">
                <a:solidFill>
                  <a:srgbClr val="C00000"/>
                </a:solidFill>
                <a:latin typeface="宋体" panose="02010600030101010101" pitchFamily="2" charset="-122"/>
                <a:cs typeface="华文楷体" panose="02010600040101010101" charset="-122"/>
              </a:rPr>
              <a:t>：</a:t>
            </a:r>
          </a:p>
          <a:p>
            <a:pPr fontAlgn="auto">
              <a:lnSpc>
                <a:spcPct val="160000"/>
              </a:lnSpc>
              <a:spcBef>
                <a:spcPts val="0"/>
              </a:spcBef>
              <a:spcAft>
                <a:spcPts val="0"/>
              </a:spcAft>
              <a:defRPr/>
            </a:pPr>
            <a:r>
              <a:rPr lang="zh-CN" altLang="en-US" sz="2286" dirty="0">
                <a:solidFill>
                  <a:srgbClr val="C00000"/>
                </a:solidFill>
                <a:latin typeface="宋体" panose="02010600030101010101" pitchFamily="2" charset="-122"/>
                <a:cs typeface="华文楷体" panose="02010600040101010101" charset="-122"/>
              </a:rPr>
              <a:t>      </a:t>
            </a:r>
            <a:r>
              <a:rPr lang="zh-CN" altLang="en-US" sz="2286" dirty="0">
                <a:latin typeface="宋体" panose="02010600030101010101" pitchFamily="2" charset="-122"/>
                <a:cs typeface="华文楷体" panose="02010600040101010101" charset="-122"/>
              </a:rPr>
              <a:t>农民没有先进阶级的领导无法克服本身的局限性，引导革命胜利；</a:t>
            </a:r>
          </a:p>
          <a:p>
            <a:pPr fontAlgn="auto">
              <a:lnSpc>
                <a:spcPct val="160000"/>
              </a:lnSpc>
              <a:spcBef>
                <a:spcPts val="0"/>
              </a:spcBef>
              <a:spcAft>
                <a:spcPts val="0"/>
              </a:spcAft>
              <a:defRPr/>
            </a:pPr>
            <a:r>
              <a:rPr lang="zh-CN" altLang="en-US" sz="2286" dirty="0">
                <a:latin typeface="宋体" panose="02010600030101010101" pitchFamily="2" charset="-122"/>
                <a:cs typeface="华文楷体" panose="02010600040101010101" charset="-122"/>
              </a:rPr>
              <a:t>      洋务派的官僚仅学习西方的军事科技，不肯改革封建政治制度，绝不可能使中国独立富强；</a:t>
            </a:r>
          </a:p>
          <a:p>
            <a:pPr fontAlgn="auto">
              <a:lnSpc>
                <a:spcPct val="160000"/>
              </a:lnSpc>
              <a:spcBef>
                <a:spcPts val="0"/>
              </a:spcBef>
              <a:spcAft>
                <a:spcPts val="0"/>
              </a:spcAft>
              <a:defRPr/>
            </a:pPr>
            <a:r>
              <a:rPr lang="zh-CN" altLang="en-US" sz="2286" dirty="0">
                <a:latin typeface="宋体" panose="02010600030101010101" pitchFamily="2" charset="-122"/>
                <a:cs typeface="华文楷体" panose="02010600040101010101" charset="-122"/>
              </a:rPr>
              <a:t>      资产阶级自上而下的维新改良运动在中国也走不通。</a:t>
            </a:r>
          </a:p>
        </p:txBody>
      </p:sp>
      <p:sp>
        <p:nvSpPr>
          <p:cNvPr id="2" name="圆角矩形 1"/>
          <p:cNvSpPr/>
          <p:nvPr/>
        </p:nvSpPr>
        <p:spPr>
          <a:xfrm>
            <a:off x="786492" y="1326243"/>
            <a:ext cx="5672830" cy="5162733"/>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
          <p:cNvSpPr>
            <a:spLocks noChangeArrowheads="1"/>
          </p:cNvSpPr>
          <p:nvPr/>
        </p:nvSpPr>
        <p:spPr bwMode="auto">
          <a:xfrm>
            <a:off x="1134533" y="2040467"/>
            <a:ext cx="5171169" cy="3939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lnSpc>
                <a:spcPct val="140000"/>
              </a:lnSpc>
              <a:spcBef>
                <a:spcPts val="0"/>
              </a:spcBef>
              <a:spcAft>
                <a:spcPts val="0"/>
              </a:spcAft>
              <a:defRPr/>
            </a:pPr>
            <a:r>
              <a:rPr lang="en-US" altLang="zh-CN" sz="1905" dirty="0">
                <a:latin typeface="华文楷体" panose="02010600040101010101" charset="-122"/>
                <a:ea typeface="华文楷体" panose="02010600040101010101" charset="-122"/>
                <a:cs typeface="华文楷体" panose="02010600040101010101" charset="-122"/>
              </a:rPr>
              <a:t>      </a:t>
            </a:r>
            <a:r>
              <a:rPr lang="en-US" altLang="zh-CN" sz="1905" b="1" dirty="0">
                <a:solidFill>
                  <a:srgbClr val="C00000"/>
                </a:solidFill>
                <a:latin typeface="华文楷体" panose="02010600040101010101" charset="-122"/>
                <a:ea typeface="华文楷体" panose="02010600040101010101" charset="-122"/>
                <a:cs typeface="华文楷体" panose="02010600040101010101" charset="-122"/>
              </a:rPr>
              <a:t> </a:t>
            </a:r>
            <a:r>
              <a:rPr lang="zh-CN" altLang="en-US" sz="2286" b="1" dirty="0">
                <a:solidFill>
                  <a:srgbClr val="C00000"/>
                </a:solidFill>
                <a:latin typeface="宋体" panose="02010600030101010101" pitchFamily="2" charset="-122"/>
                <a:cs typeface="华文楷体" panose="02010600040101010101" charset="-122"/>
              </a:rPr>
              <a:t>革命发展是递进和继承的</a:t>
            </a:r>
          </a:p>
          <a:p>
            <a:pPr fontAlgn="auto">
              <a:lnSpc>
                <a:spcPct val="140000"/>
              </a:lnSpc>
              <a:spcBef>
                <a:spcPts val="0"/>
              </a:spcBef>
              <a:spcAft>
                <a:spcPts val="0"/>
              </a:spcAft>
              <a:defRPr/>
            </a:pPr>
            <a:r>
              <a:rPr lang="zh-CN" altLang="en-US" sz="2286" dirty="0">
                <a:solidFill>
                  <a:srgbClr val="C00000"/>
                </a:solidFill>
                <a:latin typeface="宋体" panose="02010600030101010101" pitchFamily="2" charset="-122"/>
                <a:cs typeface="华文楷体" panose="02010600040101010101" charset="-122"/>
              </a:rPr>
              <a:t>            </a:t>
            </a:r>
          </a:p>
          <a:p>
            <a:pPr fontAlgn="auto">
              <a:lnSpc>
                <a:spcPct val="140000"/>
              </a:lnSpc>
              <a:spcBef>
                <a:spcPts val="0"/>
              </a:spcBef>
              <a:spcAft>
                <a:spcPts val="0"/>
              </a:spcAft>
              <a:defRPr/>
            </a:pPr>
            <a:r>
              <a:rPr lang="zh-CN" altLang="en-US" sz="2286" dirty="0">
                <a:solidFill>
                  <a:srgbClr val="C00000"/>
                </a:solidFill>
                <a:latin typeface="宋体" panose="02010600030101010101" pitchFamily="2" charset="-122"/>
                <a:cs typeface="华文楷体" panose="02010600040101010101" charset="-122"/>
              </a:rPr>
              <a:t>   </a:t>
            </a:r>
            <a:r>
              <a:rPr lang="zh-CN" altLang="en-US" sz="2286" dirty="0">
                <a:latin typeface="宋体" panose="02010600030101010101" pitchFamily="2" charset="-122"/>
                <a:cs typeface="华文楷体" panose="02010600040101010101" charset="-122"/>
              </a:rPr>
              <a:t>1</a:t>
            </a:r>
            <a:r>
              <a:rPr lang="en-US" altLang="zh-CN" sz="2286" dirty="0">
                <a:latin typeface="宋体" panose="02010600030101010101" pitchFamily="2" charset="-122"/>
                <a:cs typeface="华文楷体" panose="02010600040101010101" charset="-122"/>
              </a:rPr>
              <a:t>.</a:t>
            </a:r>
            <a:r>
              <a:rPr lang="zh-CN" altLang="en-US" sz="2286" dirty="0">
                <a:latin typeface="宋体" panose="02010600030101010101" pitchFamily="2" charset="-122"/>
                <a:cs typeface="华文楷体" panose="02010600040101010101" charset="-122"/>
              </a:rPr>
              <a:t>农民运动建立人间“天国”失败但对后来革命意义重大；</a:t>
            </a:r>
          </a:p>
          <a:p>
            <a:pPr fontAlgn="auto">
              <a:lnSpc>
                <a:spcPct val="140000"/>
              </a:lnSpc>
              <a:spcBef>
                <a:spcPts val="0"/>
              </a:spcBef>
              <a:spcAft>
                <a:spcPts val="0"/>
              </a:spcAft>
              <a:defRPr/>
            </a:pPr>
            <a:r>
              <a:rPr lang="zh-CN" altLang="en-US" sz="2286" dirty="0">
                <a:latin typeface="宋体" panose="02010600030101010101" pitchFamily="2" charset="-122"/>
                <a:cs typeface="华文楷体" panose="02010600040101010101" charset="-122"/>
              </a:rPr>
              <a:t>   2</a:t>
            </a:r>
            <a:r>
              <a:rPr lang="en-US" altLang="zh-CN" sz="2286" dirty="0">
                <a:latin typeface="宋体" panose="02010600030101010101" pitchFamily="2" charset="-122"/>
                <a:cs typeface="华文楷体" panose="02010600040101010101" charset="-122"/>
              </a:rPr>
              <a:t>.</a:t>
            </a:r>
            <a:r>
              <a:rPr lang="zh-CN" altLang="en-US" sz="2286" dirty="0">
                <a:latin typeface="宋体" panose="02010600030101010101" pitchFamily="2" charset="-122"/>
                <a:cs typeface="华文楷体" panose="02010600040101010101" charset="-122"/>
              </a:rPr>
              <a:t>洋务运动“富国强兵”失败但它是近代进步的一个重要阶梯；</a:t>
            </a:r>
          </a:p>
          <a:p>
            <a:pPr fontAlgn="auto">
              <a:lnSpc>
                <a:spcPct val="140000"/>
              </a:lnSpc>
              <a:spcBef>
                <a:spcPts val="0"/>
              </a:spcBef>
              <a:spcAft>
                <a:spcPts val="0"/>
              </a:spcAft>
              <a:defRPr/>
            </a:pPr>
            <a:r>
              <a:rPr lang="zh-CN" altLang="en-US" sz="2286" dirty="0">
                <a:latin typeface="宋体" panose="02010600030101010101" pitchFamily="2" charset="-122"/>
                <a:cs typeface="华文楷体" panose="02010600040101010101" charset="-122"/>
              </a:rPr>
              <a:t>    3</a:t>
            </a:r>
            <a:r>
              <a:rPr lang="en-US" altLang="zh-CN" sz="2286" dirty="0">
                <a:latin typeface="宋体" panose="02010600030101010101" pitchFamily="2" charset="-122"/>
                <a:cs typeface="华文楷体" panose="02010600040101010101" charset="-122"/>
              </a:rPr>
              <a:t>.</a:t>
            </a:r>
            <a:r>
              <a:rPr lang="zh-CN" altLang="en-US" sz="2286" dirty="0">
                <a:latin typeface="宋体" panose="02010600030101010101" pitchFamily="2" charset="-122"/>
                <a:cs typeface="华文楷体" panose="02010600040101010101" charset="-122"/>
              </a:rPr>
              <a:t>维新改良失败但为民主革命留下丰富遗产；</a:t>
            </a:r>
          </a:p>
        </p:txBody>
      </p:sp>
    </p:spTree>
    <p:extLst>
      <p:ext uri="{BB962C8B-B14F-4D97-AF65-F5344CB8AC3E}">
        <p14:creationId xmlns:p14="http://schemas.microsoft.com/office/powerpoint/2010/main" val="4101840609"/>
      </p:ext>
    </p:extLst>
  </p:cSld>
  <p:clrMapOvr>
    <a:masterClrMapping/>
  </p:clrMapOvr>
  <mc:AlternateContent xmlns:mc="http://schemas.openxmlformats.org/markup-compatibility/2006" xmlns:p14="http://schemas.microsoft.com/office/powerpoint/2010/main">
    <mc:Choice Requires="p14">
      <p:transition spd="med" p14:dur="700">
        <p:pull dir="ld"/>
      </p:transition>
    </mc:Choice>
    <mc:Fallback xmlns="">
      <p:transition spd="med">
        <p:pull dir="l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500"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1000"/>
                                        <p:tgtEl>
                                          <p:spTgt spid="82"/>
                                        </p:tgtEl>
                                      </p:cBhvr>
                                    </p:animEffect>
                                    <p:anim calcmode="lin" valueType="num">
                                      <p:cBhvr>
                                        <p:cTn id="21" dur="1000" fill="hold"/>
                                        <p:tgtEl>
                                          <p:spTgt spid="82"/>
                                        </p:tgtEl>
                                        <p:attrNameLst>
                                          <p:attrName>ppt_x</p:attrName>
                                        </p:attrNameLst>
                                      </p:cBhvr>
                                      <p:tavLst>
                                        <p:tav tm="0">
                                          <p:val>
                                            <p:strVal val="#ppt_x"/>
                                          </p:val>
                                        </p:tav>
                                        <p:tav tm="100000">
                                          <p:val>
                                            <p:strVal val="#ppt_x"/>
                                          </p:val>
                                        </p:tav>
                                      </p:tavLst>
                                    </p:anim>
                                    <p:anim calcmode="lin" valueType="num">
                                      <p:cBhvr>
                                        <p:cTn id="22" dur="1000" fill="hold"/>
                                        <p:tgtEl>
                                          <p:spTgt spid="82"/>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500"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anim calcmode="lin" valueType="num">
                                      <p:cBhvr>
                                        <p:cTn id="27" dur="500" fill="hold"/>
                                        <p:tgtEl>
                                          <p:spTgt spid="83"/>
                                        </p:tgtEl>
                                        <p:attrNameLst>
                                          <p:attrName>ppt_x</p:attrName>
                                        </p:attrNameLst>
                                      </p:cBhvr>
                                      <p:tavLst>
                                        <p:tav tm="0">
                                          <p:val>
                                            <p:strVal val="#ppt_x"/>
                                          </p:val>
                                        </p:tav>
                                        <p:tav tm="100000">
                                          <p:val>
                                            <p:strVal val="#ppt_x"/>
                                          </p:val>
                                        </p:tav>
                                      </p:tavLst>
                                    </p:anim>
                                    <p:anim calcmode="lin" valueType="num">
                                      <p:cBhvr>
                                        <p:cTn id="28" dur="5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83" grpId="0" bldLvl="0" animBg="1"/>
      <p:bldP spid="2" grpId="0" bldLvl="0" animBg="1"/>
      <p:bldP spid="4"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8"/>
          <p:cNvSpPr txBox="1">
            <a:spLocks noChangeArrowheads="1"/>
          </p:cNvSpPr>
          <p:nvPr/>
        </p:nvSpPr>
        <p:spPr bwMode="gray">
          <a:xfrm>
            <a:off x="4812199" y="834951"/>
            <a:ext cx="21122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dirty="0" smtClean="0">
                <a:solidFill>
                  <a:srgbClr val="FF0000"/>
                </a:solidFill>
                <a:latin typeface="黑体" panose="02010609060101010101" pitchFamily="49" charset="-122"/>
                <a:ea typeface="黑体" panose="02010609060101010101" pitchFamily="49" charset="-122"/>
              </a:rPr>
              <a:t>思考空间</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8" name="TextBox 210"/>
          <p:cNvSpPr txBox="1"/>
          <p:nvPr/>
        </p:nvSpPr>
        <p:spPr>
          <a:xfrm>
            <a:off x="2253082" y="1913764"/>
            <a:ext cx="9045070" cy="412292"/>
          </a:xfrm>
          <a:prstGeom prst="rect">
            <a:avLst/>
          </a:prstGeom>
          <a:noFill/>
        </p:spPr>
        <p:txBody>
          <a:bodyPr wrap="square" lIns="0" tIns="0" rtlCol="0" anchor="t">
            <a:spAutoFit/>
          </a:bodyPr>
          <a:lstStyle/>
          <a:p>
            <a:pPr>
              <a:lnSpc>
                <a:spcPct val="120000"/>
              </a:lnSpc>
            </a:pPr>
            <a:r>
              <a:rPr lang="en-US" altLang="zh-CN" sz="2286" b="1" dirty="0" smtClean="0">
                <a:latin typeface="黑体" panose="02010609060101010101" pitchFamily="49" charset="-122"/>
                <a:ea typeface="黑体" panose="02010609060101010101" pitchFamily="49" charset="-122"/>
              </a:rPr>
              <a:t>1</a:t>
            </a:r>
            <a:r>
              <a:rPr lang="zh-CN" altLang="en-US" sz="2286" b="1" dirty="0" smtClean="0">
                <a:latin typeface="黑体" panose="02010609060101010101" pitchFamily="49" charset="-122"/>
                <a:ea typeface="黑体" panose="02010609060101010101" pitchFamily="49" charset="-122"/>
              </a:rPr>
              <a:t>、如何</a:t>
            </a:r>
            <a:r>
              <a:rPr lang="zh-CN" altLang="en-US" sz="2286" b="1" dirty="0">
                <a:latin typeface="黑体" panose="02010609060101010101" pitchFamily="49" charset="-122"/>
                <a:ea typeface="黑体" panose="02010609060101010101" pitchFamily="49" charset="-122"/>
              </a:rPr>
              <a:t>认识太平天国农民战争的意义和失败的原因、教训</a:t>
            </a:r>
            <a:r>
              <a:rPr lang="zh-CN" altLang="en-US" sz="2286" dirty="0" smtClean="0">
                <a:latin typeface="黑体" panose="02010609060101010101" pitchFamily="49" charset="-122"/>
                <a:ea typeface="黑体" panose="02010609060101010101" pitchFamily="49" charset="-122"/>
              </a:rPr>
              <a:t>？</a:t>
            </a:r>
            <a:endParaRPr lang="zh-CN" altLang="en-US" sz="2286" dirty="0">
              <a:latin typeface="黑体" panose="02010609060101010101" pitchFamily="49" charset="-122"/>
              <a:ea typeface="黑体" panose="02010609060101010101" pitchFamily="49" charset="-122"/>
            </a:endParaRPr>
          </a:p>
        </p:txBody>
      </p:sp>
      <p:sp>
        <p:nvSpPr>
          <p:cNvPr id="9" name="TextBox 210"/>
          <p:cNvSpPr txBox="1"/>
          <p:nvPr/>
        </p:nvSpPr>
        <p:spPr>
          <a:xfrm>
            <a:off x="2253082" y="2543022"/>
            <a:ext cx="9530704" cy="412292"/>
          </a:xfrm>
          <a:prstGeom prst="rect">
            <a:avLst/>
          </a:prstGeom>
          <a:noFill/>
        </p:spPr>
        <p:txBody>
          <a:bodyPr wrap="square" lIns="0" tIns="0" rtlCol="0" anchor="t">
            <a:spAutoFit/>
          </a:bodyPr>
          <a:lstStyle/>
          <a:p>
            <a:pPr>
              <a:lnSpc>
                <a:spcPct val="120000"/>
              </a:lnSpc>
            </a:pPr>
            <a:r>
              <a:rPr lang="en-US" altLang="zh-CN" sz="2286" b="1" dirty="0">
                <a:latin typeface="黑体" panose="02010609060101010101" pitchFamily="49" charset="-122"/>
                <a:ea typeface="黑体" panose="02010609060101010101" pitchFamily="49" charset="-122"/>
              </a:rPr>
              <a:t>2</a:t>
            </a:r>
            <a:r>
              <a:rPr lang="zh-CN" altLang="en-US" sz="2286" b="1" dirty="0">
                <a:latin typeface="黑体" panose="02010609060101010101" pitchFamily="49" charset="-122"/>
                <a:ea typeface="黑体" panose="02010609060101010101" pitchFamily="49" charset="-122"/>
              </a:rPr>
              <a:t>、如何</a:t>
            </a:r>
            <a:r>
              <a:rPr lang="zh-CN" altLang="en-US" sz="2286" b="1" dirty="0">
                <a:latin typeface="黑体" panose="02010609060101010101" pitchFamily="49" charset="-122"/>
                <a:ea typeface="黑体" panose="02010609060101010101" pitchFamily="49" charset="-122"/>
              </a:rPr>
              <a:t>认识洋务运动的性质和失败的原因、教训？</a:t>
            </a:r>
          </a:p>
        </p:txBody>
      </p:sp>
      <p:sp>
        <p:nvSpPr>
          <p:cNvPr id="10" name="TextBox 210"/>
          <p:cNvSpPr txBox="1"/>
          <p:nvPr/>
        </p:nvSpPr>
        <p:spPr>
          <a:xfrm>
            <a:off x="2253082" y="3172281"/>
            <a:ext cx="7878470" cy="412292"/>
          </a:xfrm>
          <a:prstGeom prst="rect">
            <a:avLst/>
          </a:prstGeom>
          <a:noFill/>
        </p:spPr>
        <p:txBody>
          <a:bodyPr wrap="square" lIns="0" tIns="0" rtlCol="0" anchor="t">
            <a:spAutoFit/>
          </a:bodyPr>
          <a:lstStyle/>
          <a:p>
            <a:pPr>
              <a:lnSpc>
                <a:spcPct val="120000"/>
              </a:lnSpc>
            </a:pPr>
            <a:r>
              <a:rPr lang="en-US" altLang="zh-CN" sz="2286" b="1" dirty="0" smtClean="0">
                <a:latin typeface="黑体" panose="02010609060101010101" pitchFamily="49" charset="-122"/>
                <a:ea typeface="黑体" panose="02010609060101010101" pitchFamily="49" charset="-122"/>
              </a:rPr>
              <a:t>3</a:t>
            </a:r>
            <a:r>
              <a:rPr lang="zh-CN" altLang="en-US" sz="2286" b="1" dirty="0" smtClean="0">
                <a:latin typeface="黑体" panose="02010609060101010101" pitchFamily="49" charset="-122"/>
                <a:ea typeface="黑体" panose="02010609060101010101" pitchFamily="49" charset="-122"/>
              </a:rPr>
              <a:t>、如何</a:t>
            </a:r>
            <a:r>
              <a:rPr lang="zh-CN" altLang="en-US" sz="2286" b="1" dirty="0">
                <a:latin typeface="黑体" panose="02010609060101010101" pitchFamily="49" charset="-122"/>
                <a:ea typeface="黑体" panose="02010609060101010101" pitchFamily="49" charset="-122"/>
              </a:rPr>
              <a:t>认识戊戌维新运动的意义和失败的原因、教训？</a:t>
            </a:r>
          </a:p>
        </p:txBody>
      </p:sp>
    </p:spTree>
    <p:extLst>
      <p:ext uri="{BB962C8B-B14F-4D97-AF65-F5344CB8AC3E}">
        <p14:creationId xmlns:p14="http://schemas.microsoft.com/office/powerpoint/2010/main" val="996340223"/>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8"/>
          <p:cNvSpPr txBox="1">
            <a:spLocks noChangeArrowheads="1"/>
          </p:cNvSpPr>
          <p:nvPr/>
        </p:nvSpPr>
        <p:spPr bwMode="gray">
          <a:xfrm>
            <a:off x="4797569" y="816869"/>
            <a:ext cx="21122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dirty="0" smtClean="0">
                <a:solidFill>
                  <a:srgbClr val="FF0000"/>
                </a:solidFill>
                <a:latin typeface="黑体" panose="02010609060101010101" pitchFamily="49" charset="-122"/>
                <a:ea typeface="黑体" panose="02010609060101010101" pitchFamily="49" charset="-122"/>
              </a:rPr>
              <a:t>拓展阅读</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4" name="文本框 3"/>
          <p:cNvSpPr txBox="1"/>
          <p:nvPr/>
        </p:nvSpPr>
        <p:spPr>
          <a:xfrm>
            <a:off x="1619149" y="1278534"/>
            <a:ext cx="10153015" cy="4216539"/>
          </a:xfrm>
          <a:prstGeom prst="rect">
            <a:avLst/>
          </a:prstGeom>
          <a:noFill/>
        </p:spPr>
        <p:txBody>
          <a:bodyPr wrap="square" rtlCol="0" anchor="t">
            <a:spAutoFit/>
          </a:bodyPr>
          <a:lstStyle/>
          <a:p>
            <a:endParaRPr lang="zh-CN" altLang="en-US" sz="2800" b="1" dirty="0">
              <a:solidFill>
                <a:schemeClr val="accent1">
                  <a:lumMod val="50000"/>
                </a:schemeClr>
              </a:solidFill>
            </a:endParaRPr>
          </a:p>
          <a:p>
            <a:pPr latinLnBrk="0">
              <a:lnSpc>
                <a:spcPct val="200000"/>
              </a:lnSpc>
            </a:pPr>
            <a:r>
              <a:rPr lang="zh-CN" altLang="en-US" sz="2400" b="1" dirty="0">
                <a:latin typeface="黑体" panose="02010609060101010101" pitchFamily="49" charset="-122"/>
                <a:ea typeface="黑体" panose="02010609060101010101" pitchFamily="49" charset="-122"/>
              </a:rPr>
              <a:t>1</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天朝田亩制度</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1853</a:t>
            </a:r>
            <a:r>
              <a:rPr lang="zh-CN" altLang="en-US" sz="2400" b="1" dirty="0" smtClean="0">
                <a:latin typeface="黑体" panose="02010609060101010101" pitchFamily="49" charset="-122"/>
                <a:ea typeface="黑体" panose="02010609060101010101" pitchFamily="49" charset="-122"/>
              </a:rPr>
              <a:t>）</a:t>
            </a:r>
            <a:endParaRPr lang="en-US" altLang="zh-CN" sz="2400" b="1" dirty="0" smtClean="0">
              <a:latin typeface="黑体" panose="02010609060101010101" pitchFamily="49" charset="-122"/>
              <a:ea typeface="黑体" panose="02010609060101010101" pitchFamily="49" charset="-122"/>
            </a:endParaRPr>
          </a:p>
          <a:p>
            <a:pPr latinLnBrk="0">
              <a:lnSpc>
                <a:spcPct val="200000"/>
              </a:lnSpc>
            </a:pPr>
            <a:r>
              <a:rPr lang="zh-CN" altLang="en-US" sz="2400" b="1" dirty="0" smtClean="0">
                <a:latin typeface="黑体" panose="02010609060101010101" pitchFamily="49" charset="-122"/>
                <a:ea typeface="黑体" panose="02010609060101010101" pitchFamily="49" charset="-122"/>
              </a:rPr>
              <a:t>2</a:t>
            </a:r>
            <a:r>
              <a:rPr lang="zh-CN" altLang="en-US" sz="2400" b="1" dirty="0" smtClean="0">
                <a:latin typeface="黑体" panose="02010609060101010101" pitchFamily="49" charset="-122"/>
                <a:ea typeface="黑体" panose="02010609060101010101" pitchFamily="49" charset="-122"/>
              </a:rPr>
              <a:t>.康有为：</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上清帝第二书</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1895</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5</a:t>
            </a:r>
            <a:r>
              <a:rPr lang="zh-CN" altLang="en-US" sz="2400" b="1" dirty="0" smtClean="0">
                <a:latin typeface="黑体" panose="02010609060101010101" pitchFamily="49" charset="-122"/>
                <a:ea typeface="黑体" panose="02010609060101010101" pitchFamily="49" charset="-122"/>
              </a:rPr>
              <a:t>月）</a:t>
            </a:r>
            <a:endParaRPr lang="zh-CN" altLang="en-US" sz="2400" b="1" dirty="0">
              <a:latin typeface="黑体" panose="02010609060101010101" pitchFamily="49" charset="-122"/>
              <a:ea typeface="黑体" panose="02010609060101010101" pitchFamily="49" charset="-122"/>
            </a:endParaRPr>
          </a:p>
          <a:p>
            <a:pPr latinLnBrk="0">
              <a:lnSpc>
                <a:spcPct val="200000"/>
              </a:lnSpc>
            </a:pPr>
            <a:r>
              <a:rPr lang="zh-CN" altLang="en-US" sz="2400" b="1" dirty="0">
                <a:latin typeface="黑体" panose="02010609060101010101" pitchFamily="49" charset="-122"/>
                <a:ea typeface="黑体" panose="02010609060101010101" pitchFamily="49" charset="-122"/>
              </a:rPr>
              <a:t>3</a:t>
            </a:r>
            <a:r>
              <a:rPr lang="zh-CN" altLang="en-US" sz="2400" b="1" dirty="0" smtClean="0">
                <a:latin typeface="黑体" panose="02010609060101010101" pitchFamily="49" charset="-122"/>
                <a:ea typeface="黑体" panose="02010609060101010101" pitchFamily="49" charset="-122"/>
              </a:rPr>
              <a:t>.洪仁轩：</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资政新篇</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1895</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latinLnBrk="0">
              <a:lnSpc>
                <a:spcPct val="200000"/>
              </a:lnSpc>
            </a:pPr>
            <a:r>
              <a:rPr lang="en-US" altLang="zh-CN" sz="2400" b="1" dirty="0" smtClean="0">
                <a:latin typeface="黑体" panose="02010609060101010101" pitchFamily="49" charset="-122"/>
                <a:ea typeface="黑体" panose="02010609060101010101" pitchFamily="49" charset="-122"/>
              </a:rPr>
              <a:t>4.</a:t>
            </a:r>
            <a:r>
              <a:rPr lang="zh-CN" altLang="en-US" sz="2400" b="1" dirty="0" smtClean="0">
                <a:latin typeface="黑体" panose="02010609060101010101" pitchFamily="49" charset="-122"/>
                <a:ea typeface="黑体" panose="02010609060101010101" pitchFamily="49" charset="-122"/>
              </a:rPr>
              <a:t>梁启超：</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变法通议</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（节选）（</a:t>
            </a:r>
            <a:r>
              <a:rPr lang="en-US" altLang="zh-CN" sz="2400" b="1" dirty="0" smtClean="0">
                <a:latin typeface="黑体" panose="02010609060101010101" pitchFamily="49" charset="-122"/>
                <a:ea typeface="黑体" panose="02010609060101010101" pitchFamily="49" charset="-122"/>
              </a:rPr>
              <a:t>1896</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latinLnBrk="0">
              <a:lnSpc>
                <a:spcPct val="200000"/>
              </a:lnSpc>
            </a:pPr>
            <a:r>
              <a:rPr lang="en-US" altLang="zh-CN" sz="2400" b="1" dirty="0" smtClean="0">
                <a:latin typeface="黑体" panose="02010609060101010101" pitchFamily="49" charset="-122"/>
                <a:ea typeface="黑体" panose="02010609060101010101" pitchFamily="49" charset="-122"/>
              </a:rPr>
              <a:t>5.</a:t>
            </a:r>
            <a:r>
              <a:rPr lang="zh-CN" altLang="en-US" sz="2400" b="1" dirty="0" smtClean="0">
                <a:latin typeface="黑体" panose="02010609060101010101" pitchFamily="49" charset="-122"/>
                <a:ea typeface="黑体" panose="02010609060101010101" pitchFamily="49" charset="-122"/>
              </a:rPr>
              <a:t>严复：</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原强</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a:t>
            </a:r>
            <a:r>
              <a:rPr lang="en-US" altLang="zh-CN" sz="2400" b="1" dirty="0" smtClean="0">
                <a:latin typeface="黑体" panose="02010609060101010101" pitchFamily="49" charset="-122"/>
                <a:ea typeface="黑体" panose="02010609060101010101" pitchFamily="49" charset="-122"/>
              </a:rPr>
              <a:t>1895</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3</a:t>
            </a:r>
            <a:r>
              <a:rPr lang="zh-CN" altLang="en-US" sz="2400" b="1" dirty="0" smtClean="0">
                <a:latin typeface="黑体" panose="02010609060101010101" pitchFamily="49" charset="-122"/>
                <a:ea typeface="黑体" panose="02010609060101010101" pitchFamily="49" charset="-122"/>
              </a:rPr>
              <a:t>月）</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1151856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992314" y="2528889"/>
            <a:ext cx="8170863" cy="1938992"/>
          </a:xfrm>
          <a:prstGeom prst="rect">
            <a:avLst/>
          </a:prstGeom>
          <a:noFill/>
        </p:spPr>
        <p:txBody>
          <a:bodyPr>
            <a:spAutoFit/>
          </a:bodyPr>
          <a:lstStyle/>
          <a:p>
            <a:pPr algn="ctr" eaLnBrk="1" fontAlgn="auto" hangingPunct="1">
              <a:spcBef>
                <a:spcPts val="0"/>
              </a:spcBef>
              <a:spcAft>
                <a:spcPts val="0"/>
              </a:spcAft>
              <a:defRPr/>
            </a:pPr>
            <a:r>
              <a:rPr lang="zh-CN" altLang="en-US" sz="6000" b="1" spc="286" dirty="0" smtClean="0">
                <a:solidFill>
                  <a:schemeClr val="accent6">
                    <a:lumMod val="75000"/>
                  </a:schemeClr>
                </a:solidFill>
                <a:latin typeface="黑体" panose="02010609060101010101" pitchFamily="49" charset="-122"/>
                <a:ea typeface="黑体" panose="02010609060101010101" pitchFamily="49" charset="-122"/>
              </a:rPr>
              <a:t>谢谢</a:t>
            </a:r>
            <a:endParaRPr lang="en-US" altLang="zh-CN" sz="6000" b="1" spc="286" dirty="0" smtClean="0">
              <a:solidFill>
                <a:schemeClr val="accent6">
                  <a:lumMod val="75000"/>
                </a:schemeClr>
              </a:solidFill>
              <a:latin typeface="黑体" panose="02010609060101010101" pitchFamily="49" charset="-122"/>
              <a:ea typeface="黑体" panose="02010609060101010101" pitchFamily="49" charset="-122"/>
            </a:endParaRPr>
          </a:p>
          <a:p>
            <a:pPr algn="ctr" eaLnBrk="1" fontAlgn="auto" hangingPunct="1">
              <a:spcBef>
                <a:spcPts val="0"/>
              </a:spcBef>
              <a:spcAft>
                <a:spcPts val="0"/>
              </a:spcAft>
              <a:defRPr/>
            </a:pPr>
            <a:r>
              <a:rPr lang="zh-CN" altLang="en-US" sz="6000" b="1" spc="286" dirty="0" smtClean="0">
                <a:solidFill>
                  <a:schemeClr val="accent6">
                    <a:lumMod val="75000"/>
                  </a:schemeClr>
                </a:solidFill>
                <a:latin typeface="黑体" panose="02010609060101010101" pitchFamily="49" charset="-122"/>
                <a:ea typeface="黑体" panose="02010609060101010101" pitchFamily="49" charset="-122"/>
              </a:rPr>
              <a:t>大家</a:t>
            </a:r>
            <a:endParaRPr lang="zh-CN" altLang="en-US" sz="6000" b="1" spc="286" dirty="0">
              <a:solidFill>
                <a:schemeClr val="accent6">
                  <a:lumMod val="7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661456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2185004" y="4027714"/>
            <a:ext cx="8256209" cy="781945"/>
          </a:xfrm>
          <a:prstGeom prst="rect">
            <a:avLst/>
          </a:prstGeom>
          <a:noFill/>
        </p:spPr>
        <p:txBody>
          <a:bodyPr wrap="square" rtlCol="0">
            <a:spAutoFit/>
          </a:bodyPr>
          <a:lstStyle/>
          <a:p>
            <a:pPr defTabSz="870875">
              <a:lnSpc>
                <a:spcPct val="120000"/>
              </a:lnSpc>
            </a:pPr>
            <a:r>
              <a:rPr lang="zh-CN" altLang="en-US" sz="2000" dirty="0">
                <a:latin typeface="+mn-ea"/>
                <a:ea typeface="+mn-ea"/>
              </a:rPr>
              <a:t>19世纪下半叶，出现中国历史上几千年未有之大变局，外国资本主义的入侵造成中国空前的民族危机和社会危机。</a:t>
            </a:r>
          </a:p>
        </p:txBody>
      </p:sp>
      <p:sp>
        <p:nvSpPr>
          <p:cNvPr id="31" name="TextBox 30"/>
          <p:cNvSpPr txBox="1"/>
          <p:nvPr/>
        </p:nvSpPr>
        <p:spPr>
          <a:xfrm>
            <a:off x="2185005" y="3265474"/>
            <a:ext cx="6533848" cy="400110"/>
          </a:xfrm>
          <a:prstGeom prst="rect">
            <a:avLst/>
          </a:prstGeom>
          <a:noFill/>
        </p:spPr>
        <p:txBody>
          <a:bodyPr wrap="square" rtlCol="0">
            <a:spAutoFit/>
          </a:bodyPr>
          <a:lstStyle/>
          <a:p>
            <a:pPr defTabSz="870875"/>
            <a:r>
              <a:rPr lang="zh-CN" altLang="en-US" sz="2000" dirty="0" smtClean="0">
                <a:latin typeface="+mn-ea"/>
                <a:ea typeface="+mn-ea"/>
              </a:rPr>
              <a:t>处于世界自由资本主义向帝国主义过渡的时代。</a:t>
            </a:r>
            <a:endParaRPr lang="zh-CN" altLang="en-US" sz="2000" dirty="0">
              <a:latin typeface="+mn-ea"/>
              <a:ea typeface="+mn-ea"/>
            </a:endParaRPr>
          </a:p>
        </p:txBody>
      </p:sp>
      <p:sp>
        <p:nvSpPr>
          <p:cNvPr id="39" name="矩形 38"/>
          <p:cNvSpPr/>
          <p:nvPr/>
        </p:nvSpPr>
        <p:spPr>
          <a:xfrm>
            <a:off x="1186624" y="4027714"/>
            <a:ext cx="752243" cy="564848"/>
          </a:xfrm>
          <a:prstGeom prst="rect">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48" b="1" dirty="0">
                <a:solidFill>
                  <a:schemeClr val="bg1"/>
                </a:solidFill>
                <a:latin typeface="宋体" panose="02010600030101010101" pitchFamily="2" charset="-122"/>
                <a:ea typeface="宋体" panose="02010600030101010101" pitchFamily="2" charset="-122"/>
              </a:rPr>
              <a:t>三</a:t>
            </a:r>
          </a:p>
        </p:txBody>
      </p:sp>
      <p:sp>
        <p:nvSpPr>
          <p:cNvPr id="43" name="TextBox 42"/>
          <p:cNvSpPr txBox="1"/>
          <p:nvPr/>
        </p:nvSpPr>
        <p:spPr>
          <a:xfrm>
            <a:off x="2185005" y="2324705"/>
            <a:ext cx="7065433" cy="415498"/>
          </a:xfrm>
          <a:prstGeom prst="rect">
            <a:avLst/>
          </a:prstGeom>
          <a:noFill/>
        </p:spPr>
        <p:txBody>
          <a:bodyPr wrap="square" rtlCol="0">
            <a:spAutoFit/>
          </a:bodyPr>
          <a:lstStyle/>
          <a:p>
            <a:pPr defTabSz="870875"/>
            <a:r>
              <a:rPr lang="zh-CN" altLang="en-US" sz="2100" dirty="0">
                <a:latin typeface="+mn-ea"/>
                <a:ea typeface="+mn-ea"/>
              </a:rPr>
              <a:t>处于中国半殖民地半封建社会逐步形成的时代。</a:t>
            </a:r>
          </a:p>
        </p:txBody>
      </p:sp>
      <p:grpSp>
        <p:nvGrpSpPr>
          <p:cNvPr id="48" name="组合 47"/>
          <p:cNvGrpSpPr/>
          <p:nvPr/>
        </p:nvGrpSpPr>
        <p:grpSpPr>
          <a:xfrm>
            <a:off x="1193891" y="2324705"/>
            <a:ext cx="750427" cy="576943"/>
            <a:chOff x="1580220" y="1615580"/>
            <a:chExt cx="1289343" cy="956344"/>
          </a:xfrm>
          <a:solidFill>
            <a:schemeClr val="accent1">
              <a:lumMod val="50000"/>
            </a:schemeClr>
          </a:solidFill>
        </p:grpSpPr>
        <p:sp>
          <p:nvSpPr>
            <p:cNvPr id="49" name="矩形 48"/>
            <p:cNvSpPr/>
            <p:nvPr/>
          </p:nvSpPr>
          <p:spPr>
            <a:xfrm>
              <a:off x="1580220" y="1615580"/>
              <a:ext cx="1289343" cy="956344"/>
            </a:xfrm>
            <a:prstGeom prst="rect">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48" b="1" dirty="0">
                <a:solidFill>
                  <a:schemeClr val="bg1"/>
                </a:solidFill>
                <a:ea typeface="微软雅黑" panose="020B0503020204020204" pitchFamily="34" charset="-122"/>
              </a:endParaRPr>
            </a:p>
          </p:txBody>
        </p:sp>
        <p:sp>
          <p:nvSpPr>
            <p:cNvPr id="50" name="矩形 49"/>
            <p:cNvSpPr/>
            <p:nvPr/>
          </p:nvSpPr>
          <p:spPr>
            <a:xfrm>
              <a:off x="1723604" y="1694685"/>
              <a:ext cx="1013097" cy="68162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48" b="1" dirty="0">
                  <a:solidFill>
                    <a:schemeClr val="bg1"/>
                  </a:solidFill>
                  <a:latin typeface="宋体" panose="02010600030101010101" pitchFamily="2" charset="-122"/>
                  <a:ea typeface="宋体" panose="02010600030101010101" pitchFamily="2" charset="-122"/>
                </a:rPr>
                <a:t>一</a:t>
              </a:r>
            </a:p>
          </p:txBody>
        </p:sp>
      </p:grpSp>
      <p:grpSp>
        <p:nvGrpSpPr>
          <p:cNvPr id="51" name="组合 50"/>
          <p:cNvGrpSpPr/>
          <p:nvPr/>
        </p:nvGrpSpPr>
        <p:grpSpPr>
          <a:xfrm>
            <a:off x="1186624" y="3210076"/>
            <a:ext cx="749823" cy="581781"/>
            <a:chOff x="1580220" y="1615580"/>
            <a:chExt cx="1289343" cy="956344"/>
          </a:xfrm>
          <a:solidFill>
            <a:srgbClr val="C00000"/>
          </a:solidFill>
        </p:grpSpPr>
        <p:sp>
          <p:nvSpPr>
            <p:cNvPr id="52" name="矩形 51"/>
            <p:cNvSpPr/>
            <p:nvPr/>
          </p:nvSpPr>
          <p:spPr>
            <a:xfrm>
              <a:off x="1580220" y="1615580"/>
              <a:ext cx="1289343" cy="956344"/>
            </a:xfrm>
            <a:prstGeom prst="rect">
              <a:avLst/>
            </a:prstGeom>
            <a:gr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48" b="1" dirty="0">
                <a:solidFill>
                  <a:schemeClr val="bg1"/>
                </a:solidFill>
                <a:ea typeface="微软雅黑" panose="020B0503020204020204" pitchFamily="34" charset="-122"/>
              </a:endParaRPr>
            </a:p>
          </p:txBody>
        </p:sp>
        <p:sp>
          <p:nvSpPr>
            <p:cNvPr id="53" name="矩形 52"/>
            <p:cNvSpPr/>
            <p:nvPr/>
          </p:nvSpPr>
          <p:spPr>
            <a:xfrm>
              <a:off x="1723604" y="1694685"/>
              <a:ext cx="1013097" cy="68162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48" b="1" dirty="0">
                  <a:solidFill>
                    <a:schemeClr val="bg1"/>
                  </a:solidFill>
                  <a:latin typeface="宋体" panose="02010600030101010101" pitchFamily="2" charset="-122"/>
                  <a:ea typeface="宋体" panose="02010600030101010101" pitchFamily="2" charset="-122"/>
                </a:rPr>
                <a:t>二</a:t>
              </a:r>
            </a:p>
          </p:txBody>
        </p:sp>
      </p:grpSp>
      <p:sp>
        <p:nvSpPr>
          <p:cNvPr id="5" name="标题 4"/>
          <p:cNvSpPr>
            <a:spLocks noGrp="1"/>
          </p:cNvSpPr>
          <p:nvPr>
            <p:ph type="title"/>
          </p:nvPr>
        </p:nvSpPr>
        <p:spPr>
          <a:xfrm>
            <a:off x="665238" y="492643"/>
            <a:ext cx="5762776" cy="749905"/>
          </a:xfrm>
        </p:spPr>
        <p:txBody>
          <a:bodyPr>
            <a:normAutofit fontScale="90000"/>
          </a:bodyPr>
          <a:lstStyle/>
          <a:p>
            <a:r>
              <a:rPr lang="zh-CN" altLang="en-US" sz="3048" b="1" dirty="0">
                <a:solidFill>
                  <a:schemeClr val="accent1">
                    <a:lumMod val="50000"/>
                  </a:schemeClr>
                </a:solidFill>
                <a:latin typeface="黑体" panose="02010609060101010101" pitchFamily="49" charset="-122"/>
                <a:ea typeface="黑体" panose="02010609060101010101" pitchFamily="49" charset="-122"/>
                <a:sym typeface="+mn-ea"/>
              </a:rPr>
              <a:t>对国家出路的早期探索的时代背景</a:t>
            </a:r>
          </a:p>
        </p:txBody>
      </p:sp>
      <p:grpSp>
        <p:nvGrpSpPr>
          <p:cNvPr id="6" name="组合 5"/>
          <p:cNvGrpSpPr/>
          <p:nvPr/>
        </p:nvGrpSpPr>
        <p:grpSpPr>
          <a:xfrm>
            <a:off x="11169953" y="85271"/>
            <a:ext cx="945243" cy="562429"/>
            <a:chOff x="1475656" y="3291830"/>
            <a:chExt cx="1914236" cy="936104"/>
          </a:xfrm>
        </p:grpSpPr>
        <p:sp>
          <p:nvSpPr>
            <p:cNvPr id="7" name="矩形 6"/>
            <p:cNvSpPr/>
            <p:nvPr/>
          </p:nvSpPr>
          <p:spPr>
            <a:xfrm>
              <a:off x="1475656" y="3291830"/>
              <a:ext cx="936104" cy="93610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7" b="1" dirty="0">
                  <a:effectLst>
                    <a:outerShdw blurRad="38100" dist="38100" dir="2700000" algn="tl">
                      <a:srgbClr val="000000">
                        <a:alpha val="43137"/>
                      </a:srgbClr>
                    </a:outerShdw>
                  </a:effectLst>
                </a:rPr>
                <a:t>导</a:t>
              </a:r>
            </a:p>
          </p:txBody>
        </p:sp>
        <p:sp>
          <p:nvSpPr>
            <p:cNvPr id="8" name="矩形 7"/>
            <p:cNvSpPr/>
            <p:nvPr/>
          </p:nvSpPr>
          <p:spPr>
            <a:xfrm>
              <a:off x="2453788" y="3291830"/>
              <a:ext cx="936104" cy="93610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7" b="1" dirty="0">
                  <a:effectLst>
                    <a:outerShdw blurRad="38100" dist="38100" dir="2700000" algn="tl">
                      <a:srgbClr val="000000">
                        <a:alpha val="43137"/>
                      </a:srgbClr>
                    </a:outerShdw>
                  </a:effectLst>
                </a:rPr>
                <a:t>言</a:t>
              </a:r>
            </a:p>
          </p:txBody>
        </p:sp>
      </p:grpSp>
      <p:grpSp>
        <p:nvGrpSpPr>
          <p:cNvPr id="16" name="组合 15"/>
          <p:cNvGrpSpPr/>
          <p:nvPr/>
        </p:nvGrpSpPr>
        <p:grpSpPr>
          <a:xfrm>
            <a:off x="4514352" y="1269166"/>
            <a:ext cx="3164114" cy="637419"/>
            <a:chOff x="6867652" y="3993195"/>
            <a:chExt cx="4110843" cy="1066800"/>
          </a:xfrm>
          <a:solidFill>
            <a:srgbClr val="C00000"/>
          </a:solidFill>
        </p:grpSpPr>
        <p:sp>
          <p:nvSpPr>
            <p:cNvPr id="36" name="AutoShape 4"/>
            <p:cNvSpPr>
              <a:spLocks noChangeArrowheads="1"/>
            </p:cNvSpPr>
            <p:nvPr/>
          </p:nvSpPr>
          <p:spPr bwMode="ltGray">
            <a:xfrm>
              <a:off x="6867652" y="3993195"/>
              <a:ext cx="4110843"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37" name="Rectangle 40"/>
            <p:cNvSpPr>
              <a:spLocks noChangeArrowheads="1"/>
            </p:cNvSpPr>
            <p:nvPr/>
          </p:nvSpPr>
          <p:spPr bwMode="black">
            <a:xfrm>
              <a:off x="7054370" y="4109975"/>
              <a:ext cx="3737409" cy="747975"/>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a:solidFill>
                    <a:schemeClr val="bg1"/>
                  </a:solidFill>
                  <a:latin typeface="宋体" panose="02010600030101010101" pitchFamily="2" charset="-122"/>
                  <a:ea typeface="宋体" panose="02010600030101010101" pitchFamily="2" charset="-122"/>
                </a:rPr>
                <a:t>时代变化及时代要求</a:t>
              </a:r>
              <a:endParaRPr lang="en-US" altLang="zh-CN" sz="2286" b="1" dirty="0">
                <a:solidFill>
                  <a:schemeClr val="bg1"/>
                </a:solidFill>
                <a:latin typeface="宋体" panose="02010600030101010101" pitchFamily="2" charset="-122"/>
                <a:ea typeface="宋体" panose="02010600030101010101" pitchFamily="2" charset="-122"/>
              </a:endParaRPr>
            </a:p>
          </p:txBody>
        </p:sp>
      </p:grpSp>
      <p:sp>
        <p:nvSpPr>
          <p:cNvPr id="30" name="椭圆 29"/>
          <p:cNvSpPr/>
          <p:nvPr/>
        </p:nvSpPr>
        <p:spPr>
          <a:xfrm>
            <a:off x="742648" y="5269895"/>
            <a:ext cx="1196219" cy="1086152"/>
          </a:xfrm>
          <a:prstGeom prst="ellipse">
            <a:avLst/>
          </a:prstGeom>
          <a:solidFill>
            <a:srgbClr val="DE9B00"/>
          </a:solidFill>
          <a:ln w="25400" cap="flat" cmpd="sng" algn="ctr">
            <a:noFill/>
            <a:prstDash val="solid"/>
          </a:ln>
          <a:effectLst>
            <a:innerShdw blurRad="114300">
              <a:prstClr val="black"/>
            </a:innerShdw>
          </a:effectLst>
        </p:spPr>
        <p:txBody>
          <a:bodyPr anchor="ctr"/>
          <a:lstStyle/>
          <a:p>
            <a:pPr algn="ctr" fontAlgn="base">
              <a:spcBef>
                <a:spcPct val="0"/>
              </a:spcBef>
              <a:spcAft>
                <a:spcPct val="0"/>
              </a:spcAft>
              <a:buFont typeface="Arial" panose="020B0604020202020204" pitchFamily="34" charset="0"/>
              <a:buNone/>
              <a:defRPr/>
            </a:pPr>
            <a:r>
              <a:rPr lang="en-US" altLang="zh-CN" sz="4191" dirty="0">
                <a:solidFill>
                  <a:prstClr val="white"/>
                </a:solidFill>
                <a:effectLst>
                  <a:outerShdw blurRad="38100" dist="38100" dir="2700000" algn="tl">
                    <a:srgbClr val="000000">
                      <a:alpha val="43137"/>
                    </a:srgbClr>
                  </a:outerShdw>
                </a:effectLst>
                <a:latin typeface="Arial Black" panose="020B0A04020102020204" pitchFamily="34" charset="0"/>
              </a:rPr>
              <a:t>?</a:t>
            </a:r>
            <a:endParaRPr lang="zh-CN" altLang="en-US" sz="4191" dirty="0">
              <a:solidFill>
                <a:prstClr val="white"/>
              </a:solidFill>
              <a:effectLst>
                <a:outerShdw blurRad="38100" dist="38100" dir="2700000" algn="tl">
                  <a:srgbClr val="000000">
                    <a:alpha val="43137"/>
                  </a:srgbClr>
                </a:outerShdw>
              </a:effectLst>
              <a:latin typeface="Arial Black" panose="020B0A04020102020204" pitchFamily="34" charset="0"/>
            </a:endParaRPr>
          </a:p>
        </p:txBody>
      </p:sp>
      <p:grpSp>
        <p:nvGrpSpPr>
          <p:cNvPr id="2" name="组合 1"/>
          <p:cNvGrpSpPr/>
          <p:nvPr/>
        </p:nvGrpSpPr>
        <p:grpSpPr>
          <a:xfrm>
            <a:off x="2185005" y="5157409"/>
            <a:ext cx="3442305" cy="1472048"/>
            <a:chOff x="1085875" y="1231368"/>
            <a:chExt cx="5658282" cy="686380"/>
          </a:xfrm>
        </p:grpSpPr>
        <p:sp>
          <p:nvSpPr>
            <p:cNvPr id="3" name="AutoShape 71"/>
            <p:cNvSpPr>
              <a:spLocks noChangeArrowheads="1"/>
            </p:cNvSpPr>
            <p:nvPr/>
          </p:nvSpPr>
          <p:spPr bwMode="auto">
            <a:xfrm>
              <a:off x="1085875" y="1231368"/>
              <a:ext cx="5658282" cy="686380"/>
            </a:xfrm>
            <a:prstGeom prst="roundRect">
              <a:avLst>
                <a:gd name="adj" fmla="val 5528"/>
              </a:avLst>
            </a:prstGeom>
            <a:solidFill>
              <a:srgbClr val="FFFFFF">
                <a:alpha val="10001"/>
              </a:srgbClr>
            </a:solidFill>
            <a:ln w="19050" cap="rnd" algn="ctr">
              <a:solidFill>
                <a:schemeClr val="tx2">
                  <a:lumMod val="75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44445">
                <a:defRPr/>
              </a:pPr>
              <a:endParaRPr lang="zh-CN" altLang="en-US" sz="2095" kern="0">
                <a:solidFill>
                  <a:sysClr val="windowText" lastClr="000000"/>
                </a:solidFill>
              </a:endParaRPr>
            </a:p>
          </p:txBody>
        </p:sp>
        <p:sp>
          <p:nvSpPr>
            <p:cNvPr id="4" name="Text Box 72"/>
            <p:cNvSpPr txBox="1">
              <a:spLocks noChangeArrowheads="1"/>
            </p:cNvSpPr>
            <p:nvPr/>
          </p:nvSpPr>
          <p:spPr bwMode="auto">
            <a:xfrm>
              <a:off x="1157745" y="1231368"/>
              <a:ext cx="5549888" cy="559415"/>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44445">
                <a:defRPr/>
              </a:pPr>
              <a:endParaRPr lang="en-US" altLang="zh-CN" sz="1143" kern="0" spc="68" dirty="0">
                <a:ln w="11430"/>
                <a:solidFill>
                  <a:sysClr val="windowText" lastClr="000000"/>
                </a:solidFill>
                <a:latin typeface="微软雅黑" panose="020B0503020204020204" pitchFamily="34" charset="-122"/>
                <a:ea typeface="微软雅黑" panose="020B0503020204020204" pitchFamily="34" charset="-122"/>
              </a:endParaRPr>
            </a:p>
            <a:p>
              <a:pPr defTabSz="1044445">
                <a:lnSpc>
                  <a:spcPct val="140000"/>
                </a:lnSpc>
                <a:defRPr/>
              </a:pPr>
              <a:r>
                <a:rPr sz="2286" b="1" kern="0" spc="68" dirty="0">
                  <a:ln w="11430"/>
                  <a:solidFill>
                    <a:schemeClr val="accent1">
                      <a:lumMod val="50000"/>
                    </a:schemeClr>
                  </a:solidFill>
                  <a:latin typeface="宋体" panose="02010600030101010101" pitchFamily="2" charset="-122"/>
                </a:rPr>
                <a:t>1</a:t>
              </a:r>
              <a:r>
                <a:rPr lang="en-US" sz="2286" b="1" kern="0" spc="68" dirty="0">
                  <a:ln w="11430"/>
                  <a:solidFill>
                    <a:schemeClr val="accent1">
                      <a:lumMod val="50000"/>
                    </a:schemeClr>
                  </a:solidFill>
                  <a:latin typeface="宋体" panose="02010600030101010101" pitchFamily="2" charset="-122"/>
                </a:rPr>
                <a:t>.</a:t>
              </a:r>
              <a:r>
                <a:rPr sz="2286" b="1" kern="0" spc="68" dirty="0">
                  <a:ln w="11430"/>
                  <a:solidFill>
                    <a:schemeClr val="accent1">
                      <a:lumMod val="50000"/>
                    </a:schemeClr>
                  </a:solidFill>
                  <a:latin typeface="宋体" panose="02010600030101010101" pitchFamily="2" charset="-122"/>
                </a:rPr>
                <a:t>如何抵御外国侵略？   如何救亡图存？</a:t>
              </a:r>
            </a:p>
          </p:txBody>
        </p:sp>
      </p:grpSp>
      <p:grpSp>
        <p:nvGrpSpPr>
          <p:cNvPr id="17" name="组合 16"/>
          <p:cNvGrpSpPr/>
          <p:nvPr/>
        </p:nvGrpSpPr>
        <p:grpSpPr>
          <a:xfrm>
            <a:off x="6428014" y="5189462"/>
            <a:ext cx="3124200" cy="1471517"/>
            <a:chOff x="1085875" y="1231368"/>
            <a:chExt cx="5981315" cy="686380"/>
          </a:xfrm>
        </p:grpSpPr>
        <p:sp>
          <p:nvSpPr>
            <p:cNvPr id="18" name="AutoShape 71"/>
            <p:cNvSpPr>
              <a:spLocks noChangeArrowheads="1"/>
            </p:cNvSpPr>
            <p:nvPr/>
          </p:nvSpPr>
          <p:spPr bwMode="auto">
            <a:xfrm>
              <a:off x="1085875" y="1231368"/>
              <a:ext cx="5658282" cy="686380"/>
            </a:xfrm>
            <a:prstGeom prst="roundRect">
              <a:avLst>
                <a:gd name="adj" fmla="val 5528"/>
              </a:avLst>
            </a:prstGeom>
            <a:solidFill>
              <a:srgbClr val="FFFFFF">
                <a:alpha val="10001"/>
              </a:srgbClr>
            </a:solidFill>
            <a:ln w="19050" cap="rnd" algn="ctr">
              <a:solidFill>
                <a:schemeClr val="tx2">
                  <a:lumMod val="75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44445">
                <a:defRPr/>
              </a:pPr>
              <a:endParaRPr lang="zh-CN" altLang="en-US" sz="2095" kern="0">
                <a:solidFill>
                  <a:sysClr val="windowText" lastClr="000000"/>
                </a:solidFill>
              </a:endParaRPr>
            </a:p>
          </p:txBody>
        </p:sp>
        <p:sp>
          <p:nvSpPr>
            <p:cNvPr id="19" name="Text Box 72"/>
            <p:cNvSpPr txBox="1">
              <a:spLocks noChangeArrowheads="1"/>
            </p:cNvSpPr>
            <p:nvPr/>
          </p:nvSpPr>
          <p:spPr bwMode="auto">
            <a:xfrm>
              <a:off x="1157660" y="1231368"/>
              <a:ext cx="5909530" cy="559617"/>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44445">
                <a:defRPr/>
              </a:pPr>
              <a:endParaRPr lang="en-US" altLang="zh-CN" sz="1143" kern="0" spc="68" dirty="0">
                <a:ln w="11430"/>
                <a:solidFill>
                  <a:sysClr val="windowText" lastClr="000000"/>
                </a:solidFill>
                <a:latin typeface="微软雅黑" panose="020B0503020204020204" pitchFamily="34" charset="-122"/>
                <a:ea typeface="微软雅黑" panose="020B0503020204020204" pitchFamily="34" charset="-122"/>
              </a:endParaRPr>
            </a:p>
            <a:p>
              <a:pPr defTabSz="1044445">
                <a:lnSpc>
                  <a:spcPct val="140000"/>
                </a:lnSpc>
                <a:defRPr/>
              </a:pPr>
              <a:r>
                <a:rPr sz="2286" b="1" kern="0" spc="68" dirty="0">
                  <a:ln w="11430"/>
                  <a:solidFill>
                    <a:schemeClr val="accent1">
                      <a:lumMod val="50000"/>
                    </a:schemeClr>
                  </a:solidFill>
                  <a:latin typeface="宋体" panose="02010600030101010101" pitchFamily="2" charset="-122"/>
                </a:rPr>
                <a:t>2</a:t>
              </a:r>
              <a:r>
                <a:rPr lang="en-US" sz="2286" b="1" kern="0" spc="68" dirty="0">
                  <a:ln w="11430"/>
                  <a:solidFill>
                    <a:schemeClr val="accent1">
                      <a:lumMod val="50000"/>
                    </a:schemeClr>
                  </a:solidFill>
                  <a:latin typeface="宋体" panose="02010600030101010101" pitchFamily="2" charset="-122"/>
                </a:rPr>
                <a:t>.</a:t>
              </a:r>
              <a:r>
                <a:rPr sz="2286" b="1" kern="0" spc="68" dirty="0">
                  <a:ln w="11430"/>
                  <a:solidFill>
                    <a:schemeClr val="accent1">
                      <a:lumMod val="50000"/>
                    </a:schemeClr>
                  </a:solidFill>
                  <a:latin typeface="宋体" panose="02010600030101010101" pitchFamily="2" charset="-122"/>
                </a:rPr>
                <a:t>如何向西方学习？如何求强求富？</a:t>
              </a:r>
            </a:p>
          </p:txBody>
        </p:sp>
      </p:grpSp>
    </p:spTree>
    <p:extLst>
      <p:ext uri="{BB962C8B-B14F-4D97-AF65-F5344CB8AC3E}">
        <p14:creationId xmlns:p14="http://schemas.microsoft.com/office/powerpoint/2010/main" val="3437751965"/>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ppt_x"/>
                                          </p:val>
                                        </p:tav>
                                        <p:tav tm="100000">
                                          <p:val>
                                            <p:strVal val="#ppt_x"/>
                                          </p:val>
                                        </p:tav>
                                      </p:tavLst>
                                    </p:anim>
                                    <p:anim calcmode="lin" valueType="num">
                                      <p:cBhvr additive="base">
                                        <p:cTn id="13" dur="500" fill="hold"/>
                                        <p:tgtEl>
                                          <p:spTgt spid="4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ppt_x"/>
                                          </p:val>
                                        </p:tav>
                                        <p:tav tm="100000">
                                          <p:val>
                                            <p:strVal val="#ppt_x"/>
                                          </p:val>
                                        </p:tav>
                                      </p:tavLst>
                                    </p:anim>
                                    <p:anim calcmode="lin" valueType="num">
                                      <p:cBhvr additive="base">
                                        <p:cTn id="1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fill="hold"/>
                                        <p:tgtEl>
                                          <p:spTgt spid="51"/>
                                        </p:tgtEl>
                                        <p:attrNameLst>
                                          <p:attrName>ppt_x</p:attrName>
                                        </p:attrNameLst>
                                      </p:cBhvr>
                                      <p:tavLst>
                                        <p:tav tm="0">
                                          <p:val>
                                            <p:strVal val="#ppt_x"/>
                                          </p:val>
                                        </p:tav>
                                        <p:tav tm="100000">
                                          <p:val>
                                            <p:strVal val="#ppt_x"/>
                                          </p:val>
                                        </p:tav>
                                      </p:tavLst>
                                    </p:anim>
                                    <p:anim calcmode="lin" valueType="num">
                                      <p:cBhvr additive="base">
                                        <p:cTn id="23" dur="500" fill="hold"/>
                                        <p:tgtEl>
                                          <p:spTgt spid="5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arn(inVertical)">
                                      <p:cBhvr>
                                        <p:cTn id="42" dur="500"/>
                                        <p:tgtEl>
                                          <p:spTgt spid="30"/>
                                        </p:tgtEl>
                                      </p:cBhvr>
                                    </p:animEffect>
                                  </p:childTnLst>
                                </p:cTn>
                              </p:par>
                              <p:par>
                                <p:cTn id="43" presetID="1" presetClass="emph" presetSubtype="2" fill="hold" nodeType="withEffect">
                                  <p:stCondLst>
                                    <p:cond delay="0"/>
                                  </p:stCondLst>
                                  <p:childTnLst>
                                    <p:animClr clrSpc="rgb" dir="cw">
                                      <p:cBhvr>
                                        <p:cTn id="44" dur="3000" fill="hold"/>
                                        <p:tgtEl>
                                          <p:spTgt spid="30"/>
                                        </p:tgtEl>
                                        <p:attrNameLst>
                                          <p:attrName>fillcolor</p:attrName>
                                        </p:attrNameLst>
                                      </p:cBhvr>
                                      <p:to>
                                        <a:schemeClr val="accent1"/>
                                      </p:to>
                                    </p:animClr>
                                    <p:set>
                                      <p:cBhvr>
                                        <p:cTn id="45" dur="3000" fill="hold"/>
                                        <p:tgtEl>
                                          <p:spTgt spid="30"/>
                                        </p:tgtEl>
                                        <p:attrNameLst>
                                          <p:attrName>fill.type</p:attrName>
                                        </p:attrNameLst>
                                      </p:cBhvr>
                                      <p:to>
                                        <p:strVal val="solid"/>
                                      </p:to>
                                    </p:set>
                                    <p:set>
                                      <p:cBhvr>
                                        <p:cTn id="46" dur="3000" fill="hold"/>
                                        <p:tgtEl>
                                          <p:spTgt spid="30"/>
                                        </p:tgtEl>
                                        <p:attrNameLst>
                                          <p:attrName>fill.on</p:attrName>
                                        </p:attrNameLst>
                                      </p:cBhvr>
                                      <p:to>
                                        <p:strVal val="true"/>
                                      </p:to>
                                    </p:set>
                                  </p:childTnLst>
                                </p:cTn>
                              </p:par>
                              <p:par>
                                <p:cTn id="47" presetID="23" presetClass="entr" presetSubtype="16"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9" grpId="0" bldLvl="0" animBg="1"/>
      <p:bldP spid="43" grpId="0"/>
      <p:bldP spid="3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429751"/>
            <a:ext cx="12192000" cy="2015699"/>
          </a:xfrm>
          <a:prstGeom prst="rect">
            <a:avLst/>
          </a:prstGeom>
          <a:solidFill>
            <a:schemeClr val="accent1">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 name="矩形 6"/>
          <p:cNvSpPr/>
          <p:nvPr/>
        </p:nvSpPr>
        <p:spPr>
          <a:xfrm>
            <a:off x="4272915" y="3137535"/>
            <a:ext cx="6344920" cy="600132"/>
          </a:xfrm>
          <a:prstGeom prst="rect">
            <a:avLst/>
          </a:prstGeom>
        </p:spPr>
        <p:txBody>
          <a:bodyPr wrap="square" lIns="91407" tIns="45704" rIns="91407" bIns="45704">
            <a:spAutoFit/>
          </a:bodyPr>
          <a:lstStyle/>
          <a:p>
            <a:pPr>
              <a:spcBef>
                <a:spcPct val="0"/>
              </a:spcBef>
              <a:buFont typeface="Arial" panose="020B0604020202020204" pitchFamily="34" charset="0"/>
              <a:buNone/>
            </a:pPr>
            <a:r>
              <a:rPr lang="zh-CN" altLang="en-US" sz="3300" b="1" dirty="0" smtClean="0">
                <a:solidFill>
                  <a:schemeClr val="bg1"/>
                </a:solidFill>
                <a:latin typeface="黑体" panose="02010609060101010101" pitchFamily="49" charset="-122"/>
                <a:ea typeface="黑体" panose="02010609060101010101" pitchFamily="49" charset="-122"/>
                <a:cs typeface="Arial" panose="020B0604020202020204" pitchFamily="34" charset="0"/>
              </a:rPr>
              <a:t>农民群众斗争风暴的起落</a:t>
            </a:r>
            <a:endParaRPr lang="zh-CN" altLang="en-US" sz="33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29" name="文本框 28"/>
          <p:cNvSpPr txBox="1"/>
          <p:nvPr/>
        </p:nvSpPr>
        <p:spPr>
          <a:xfrm>
            <a:off x="1118235" y="3014345"/>
            <a:ext cx="2327275" cy="706755"/>
          </a:xfrm>
          <a:prstGeom prst="rect">
            <a:avLst/>
          </a:prstGeom>
          <a:solidFill>
            <a:schemeClr val="bg1"/>
          </a:solidFill>
        </p:spPr>
        <p:txBody>
          <a:bodyPr wrap="square" rtlCol="0">
            <a:spAutoFit/>
          </a:bodyPr>
          <a:lstStyle/>
          <a:p>
            <a:r>
              <a:rPr lang="en-US" altLang="zh-CN" sz="4000" dirty="0">
                <a:solidFill>
                  <a:srgbClr val="044875"/>
                </a:solidFill>
                <a:latin typeface="微软雅黑" panose="020B0503020204020204" pitchFamily="34" charset="-122"/>
                <a:ea typeface="微软雅黑" panose="020B0503020204020204" pitchFamily="34" charset="-122"/>
              </a:rPr>
              <a:t>  </a:t>
            </a:r>
            <a:r>
              <a:rPr lang="zh-CN" altLang="en-US" sz="3500" dirty="0">
                <a:solidFill>
                  <a:srgbClr val="044875"/>
                </a:solidFill>
                <a:latin typeface="黑体" panose="02010609060101010101" pitchFamily="49" charset="-122"/>
                <a:ea typeface="黑体" panose="02010609060101010101" pitchFamily="49" charset="-122"/>
              </a:rPr>
              <a:t>第一节</a:t>
            </a:r>
          </a:p>
        </p:txBody>
      </p:sp>
      <p:sp>
        <p:nvSpPr>
          <p:cNvPr id="36" name="文本框 35"/>
          <p:cNvSpPr txBox="1"/>
          <p:nvPr/>
        </p:nvSpPr>
        <p:spPr>
          <a:xfrm>
            <a:off x="4390516" y="1019100"/>
            <a:ext cx="3016716" cy="707886"/>
          </a:xfrm>
          <a:prstGeom prst="rect">
            <a:avLst/>
          </a:prstGeom>
          <a:noFill/>
        </p:spPr>
        <p:txBody>
          <a:bodyPr wrap="square" rtlCol="0">
            <a:spAutoFit/>
          </a:bodyPr>
          <a:lstStyle/>
          <a:p>
            <a:pPr algn="ctr"/>
            <a:r>
              <a:rPr lang="zh-CN" altLang="en-US" sz="4000" dirty="0" smtClean="0">
                <a:solidFill>
                  <a:srgbClr val="044875"/>
                </a:solidFill>
                <a:latin typeface="黑体" panose="02010609060101010101" pitchFamily="49" charset="-122"/>
                <a:ea typeface="黑体" panose="02010609060101010101" pitchFamily="49" charset="-122"/>
              </a:rPr>
              <a:t>第 二 章</a:t>
            </a:r>
            <a:endParaRPr lang="zh-CN" altLang="en-US" sz="4000" dirty="0">
              <a:solidFill>
                <a:srgbClr val="044875"/>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625850" y="147955"/>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a:t>
            </a:r>
            <a:r>
              <a:rPr lang="zh-CN" altLang="en-US" sz="2400" b="1" dirty="0" smtClean="0">
                <a:solidFill>
                  <a:srgbClr val="044875"/>
                </a:solidFill>
                <a:latin typeface="黑体" panose="02010609060101010101" pitchFamily="49" charset="-122"/>
                <a:ea typeface="黑体" panose="02010609060101010101" pitchFamily="49" charset="-122"/>
              </a:rPr>
              <a:t>节  </a:t>
            </a:r>
            <a:r>
              <a:rPr lang="zh-CN" altLang="en-US" sz="2400" b="1" dirty="0" smtClean="0">
                <a:solidFill>
                  <a:srgbClr val="044875"/>
                </a:solidFill>
                <a:latin typeface="黑体" panose="02010609060101010101" pitchFamily="49" charset="-122"/>
                <a:ea typeface="黑体" panose="02010609060101010101" pitchFamily="49" charset="-122"/>
                <a:sym typeface="+mn-ea"/>
              </a:rPr>
              <a:t>农民</a:t>
            </a:r>
            <a:r>
              <a:rPr lang="zh-CN" altLang="en-US" sz="2400" b="1" dirty="0">
                <a:solidFill>
                  <a:srgbClr val="044875"/>
                </a:solidFill>
                <a:latin typeface="黑体" panose="02010609060101010101" pitchFamily="49" charset="-122"/>
                <a:ea typeface="黑体" panose="02010609060101010101" pitchFamily="49" charset="-122"/>
                <a:sym typeface="+mn-ea"/>
              </a:rPr>
              <a:t>群众斗争风暴的起落</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42313" y="1554015"/>
            <a:ext cx="1700447" cy="4904570"/>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728157"/>
            <a:ext cx="615553" cy="4730427"/>
          </a:xfrm>
          <a:prstGeom prst="rect">
            <a:avLst/>
          </a:prstGeom>
          <a:noFill/>
        </p:spPr>
        <p:txBody>
          <a:bodyPr vert="eaVert" wrap="square" rtlCol="0">
            <a:spAutoFit/>
          </a:bodyPr>
          <a:lstStyle/>
          <a:p>
            <a:r>
              <a:rPr lang="zh-CN" altLang="en-US" sz="2800" dirty="0" smtClean="0">
                <a:solidFill>
                  <a:srgbClr val="044875"/>
                </a:solidFill>
                <a:latin typeface="黑体" panose="02010609060101010101" pitchFamily="49" charset="-122"/>
                <a:ea typeface="黑体" panose="02010609060101010101" pitchFamily="49" charset="-122"/>
              </a:rPr>
              <a:t>一、</a:t>
            </a:r>
            <a:r>
              <a:rPr lang="zh-CN" altLang="en-US" sz="2800" dirty="0">
                <a:solidFill>
                  <a:srgbClr val="044875"/>
                </a:solidFill>
                <a:latin typeface="黑体" panose="02010609060101010101" pitchFamily="49" charset="-122"/>
                <a:ea typeface="黑体" panose="02010609060101010101" pitchFamily="49" charset="-122"/>
              </a:rPr>
              <a:t>太平天国农民战争</a:t>
            </a:r>
          </a:p>
        </p:txBody>
      </p:sp>
      <p:grpSp>
        <p:nvGrpSpPr>
          <p:cNvPr id="25" name="组合 24"/>
          <p:cNvGrpSpPr/>
          <p:nvPr/>
        </p:nvGrpSpPr>
        <p:grpSpPr>
          <a:xfrm>
            <a:off x="953843" y="771059"/>
            <a:ext cx="3077990" cy="672465"/>
            <a:chOff x="7130397" y="3819820"/>
            <a:chExt cx="4277635" cy="1066800"/>
          </a:xfrm>
          <a:solidFill>
            <a:srgbClr val="C00000"/>
          </a:solidFill>
        </p:grpSpPr>
        <p:sp>
          <p:nvSpPr>
            <p:cNvPr id="27" name="AutoShape 4"/>
            <p:cNvSpPr>
              <a:spLocks noChangeArrowheads="1"/>
            </p:cNvSpPr>
            <p:nvPr/>
          </p:nvSpPr>
          <p:spPr bwMode="ltGray">
            <a:xfrm>
              <a:off x="7286798" y="3819820"/>
              <a:ext cx="4120351"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Rectangle 40"/>
            <p:cNvSpPr>
              <a:spLocks noChangeArrowheads="1"/>
            </p:cNvSpPr>
            <p:nvPr/>
          </p:nvSpPr>
          <p:spPr bwMode="black">
            <a:xfrm>
              <a:off x="7130397" y="3995103"/>
              <a:ext cx="4277635" cy="732354"/>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rPr>
                <a:t>（一）爆发的原因</a:t>
              </a:r>
            </a:p>
          </p:txBody>
        </p:sp>
      </p:grpSp>
      <p:grpSp>
        <p:nvGrpSpPr>
          <p:cNvPr id="2" name="组合 1"/>
          <p:cNvGrpSpPr/>
          <p:nvPr/>
        </p:nvGrpSpPr>
        <p:grpSpPr>
          <a:xfrm>
            <a:off x="1236345" y="3240405"/>
            <a:ext cx="3763645" cy="2442845"/>
            <a:chOff x="1236345" y="3240405"/>
            <a:chExt cx="3763645" cy="2442845"/>
          </a:xfrm>
        </p:grpSpPr>
        <p:sp>
          <p:nvSpPr>
            <p:cNvPr id="29" name="矩形 10"/>
            <p:cNvSpPr/>
            <p:nvPr/>
          </p:nvSpPr>
          <p:spPr>
            <a:xfrm>
              <a:off x="1236345" y="3240405"/>
              <a:ext cx="3763010" cy="2442845"/>
            </a:xfrm>
            <a:prstGeom prst="rect">
              <a:avLst/>
            </a:prstGeom>
            <a:gradFill flip="none" rotWithShape="1">
              <a:gsLst>
                <a:gs pos="0">
                  <a:srgbClr val="F9F9F9"/>
                </a:gs>
                <a:gs pos="100000">
                  <a:schemeClr val="bg1">
                    <a:lumMod val="75000"/>
                  </a:schemeClr>
                </a:gs>
              </a:gsLst>
              <a:lin ang="5400000" scaled="1"/>
              <a:tileRect/>
            </a:gradFill>
            <a:ln w="28575" cmpd="sng">
              <a:solidFill>
                <a:schemeClr val="accent1">
                  <a:shade val="50000"/>
                </a:schemeClr>
              </a:solidFill>
              <a:prstDash val="solid"/>
              <a:round/>
            </a:ln>
            <a:effectLst>
              <a:outerShdw blurRad="76200" dist="38100" dir="2700000" algn="tl" rotWithShape="0">
                <a:schemeClr val="tx1">
                  <a:lumMod val="65000"/>
                  <a:lumOff val="35000"/>
                  <a:alpha val="40000"/>
                </a:schemeClr>
              </a:outerShdw>
            </a:effectLst>
          </p:spPr>
          <p:txBody>
            <a:bodyPr wrap="none" lIns="87722" tIns="43861" rIns="87722" bIns="43861" anchor="ctr"/>
            <a:lstStyle/>
            <a:p>
              <a:pPr algn="ctr" defTabSz="1065530">
                <a:defRPr/>
              </a:pPr>
              <a:endParaRPr lang="zh-CN" altLang="zh-CN" dirty="0">
                <a:latin typeface="Arial" panose="020B0604020202020204" pitchFamily="34" charset="0"/>
                <a:ea typeface="微软雅黑" panose="020B0503020204020204" pitchFamily="34" charset="-122"/>
              </a:endParaRPr>
            </a:p>
          </p:txBody>
        </p:sp>
        <p:sp>
          <p:nvSpPr>
            <p:cNvPr id="30" name="矩形 42"/>
            <p:cNvSpPr/>
            <p:nvPr/>
          </p:nvSpPr>
          <p:spPr>
            <a:xfrm>
              <a:off x="1426845" y="3240405"/>
              <a:ext cx="3573145" cy="2192020"/>
            </a:xfrm>
            <a:prstGeom prst="rect">
              <a:avLst/>
            </a:prstGeom>
          </p:spPr>
          <p:txBody>
            <a:bodyPr wrap="square" lIns="87722" tIns="43861" rIns="87722" bIns="43861">
              <a:spAutoFit/>
            </a:bodyPr>
            <a:lstStyle/>
            <a:p>
              <a:pPr algn="l" defTabSz="1065530">
                <a:lnSpc>
                  <a:spcPct val="190000"/>
                </a:lnSpc>
                <a:defRPr/>
              </a:pPr>
              <a:r>
                <a:rPr sz="2400" dirty="0">
                  <a:latin typeface="Copperplate Gothic Bold" panose="020E0705020206020404" pitchFamily="34" charset="0"/>
                  <a:ea typeface="微软雅黑" panose="020B0503020204020204" pitchFamily="34" charset="-122"/>
                </a:rPr>
                <a:t>“昔日卖米三斗，输一亩之课而有余；今日卖米六斗，输一亩之课而不足”</a:t>
              </a:r>
            </a:p>
          </p:txBody>
        </p:sp>
      </p:grpSp>
      <p:graphicFrame>
        <p:nvGraphicFramePr>
          <p:cNvPr id="18" name="图表 17"/>
          <p:cNvGraphicFramePr/>
          <p:nvPr>
            <p:extLst>
              <p:ext uri="{D42A27DB-BD31-4B8C-83A1-F6EECF244321}">
                <p14:modId xmlns:p14="http://schemas.microsoft.com/office/powerpoint/2010/main" val="1949111411"/>
              </p:ext>
            </p:extLst>
          </p:nvPr>
        </p:nvGraphicFramePr>
        <p:xfrm>
          <a:off x="7830000" y="261022"/>
          <a:ext cx="4014470" cy="3094990"/>
        </p:xfrm>
        <a:graphic>
          <a:graphicData uri="http://schemas.openxmlformats.org/drawingml/2006/chart">
            <c:chart xmlns:c="http://schemas.openxmlformats.org/drawingml/2006/chart" xmlns:r="http://schemas.openxmlformats.org/officeDocument/2006/relationships" r:id="rId2"/>
          </a:graphicData>
        </a:graphic>
      </p:graphicFrame>
      <p:grpSp>
        <p:nvGrpSpPr>
          <p:cNvPr id="20" name="Group 42"/>
          <p:cNvGrpSpPr/>
          <p:nvPr/>
        </p:nvGrpSpPr>
        <p:grpSpPr bwMode="auto">
          <a:xfrm>
            <a:off x="3869438" y="1876314"/>
            <a:ext cx="4174131" cy="774797"/>
            <a:chOff x="948" y="1089"/>
            <a:chExt cx="1393" cy="473"/>
          </a:xfrm>
          <a:solidFill>
            <a:schemeClr val="tx1">
              <a:lumMod val="85000"/>
              <a:lumOff val="15000"/>
            </a:schemeClr>
          </a:solidFill>
        </p:grpSpPr>
        <p:sp>
          <p:nvSpPr>
            <p:cNvPr id="21" name="任意多边形 7"/>
            <p:cNvSpPr/>
            <p:nvPr/>
          </p:nvSpPr>
          <p:spPr>
            <a:xfrm rot="5400000">
              <a:off x="1408" y="630"/>
              <a:ext cx="473" cy="1392"/>
            </a:xfrm>
            <a:custGeom>
              <a:avLst/>
              <a:gdLst>
                <a:gd name="connsiteX0" fmla="*/ 0 w 441962"/>
                <a:gd name="connsiteY0" fmla="*/ 1300978 h 1300978"/>
                <a:gd name="connsiteX1" fmla="*/ 0 w 441962"/>
                <a:gd name="connsiteY1" fmla="*/ 127498 h 1300978"/>
                <a:gd name="connsiteX2" fmla="*/ 220981 w 441962"/>
                <a:gd name="connsiteY2" fmla="*/ 0 h 1300978"/>
                <a:gd name="connsiteX3" fmla="*/ 441962 w 441962"/>
                <a:gd name="connsiteY3" fmla="*/ 127498 h 1300978"/>
                <a:gd name="connsiteX4" fmla="*/ 441960 w 441962"/>
                <a:gd name="connsiteY4" fmla="*/ 127498 h 1300978"/>
                <a:gd name="connsiteX5" fmla="*/ 441960 w 441962"/>
                <a:gd name="connsiteY5" fmla="*/ 1300978 h 130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962" h="1300978">
                  <a:moveTo>
                    <a:pt x="0" y="1300978"/>
                  </a:moveTo>
                  <a:lnTo>
                    <a:pt x="0" y="127498"/>
                  </a:lnTo>
                  <a:lnTo>
                    <a:pt x="220981" y="0"/>
                  </a:lnTo>
                  <a:lnTo>
                    <a:pt x="441962" y="127498"/>
                  </a:lnTo>
                  <a:lnTo>
                    <a:pt x="441960" y="127498"/>
                  </a:lnTo>
                  <a:lnTo>
                    <a:pt x="441960" y="1300978"/>
                  </a:lnTo>
                  <a:close/>
                </a:path>
              </a:pathLst>
            </a:custGeom>
            <a:solidFill>
              <a:schemeClr val="tx1">
                <a:lumMod val="75000"/>
                <a:lumOff val="25000"/>
              </a:schemeClr>
            </a:solidFill>
            <a:ln w="3175" cap="flat" cmpd="sng" algn="ctr">
              <a:solidFill>
                <a:schemeClr val="bg1"/>
              </a:solidFill>
              <a:prstDash val="solid"/>
            </a:ln>
            <a:effectLst>
              <a:outerShdw blurRad="50800" dist="38100" dir="2700000" algn="tl" rotWithShape="0">
                <a:prstClr val="black">
                  <a:alpha val="40000"/>
                </a:prstClr>
              </a:outerShdw>
            </a:effectLst>
          </p:spPr>
          <p:txBody>
            <a:bodyPr lIns="0" rIns="0" anchor="ctr"/>
            <a:lstStyle/>
            <a:p>
              <a:pPr algn="ctr">
                <a:lnSpc>
                  <a:spcPct val="120000"/>
                </a:lnSpc>
                <a:spcBef>
                  <a:spcPts val="575"/>
                </a:spcBef>
                <a:spcAft>
                  <a:spcPts val="575"/>
                </a:spcAft>
                <a:defRPr/>
              </a:pPr>
              <a:endParaRPr lang="zh-CN" altLang="en-US" sz="2800" kern="0" dirty="0">
                <a:solidFill>
                  <a:schemeClr val="bg1"/>
                </a:solidFill>
                <a:latin typeface="Impact" panose="020B0806030902050204" pitchFamily="34" charset="0"/>
                <a:ea typeface="微软雅黑" panose="020B0503020204020204" pitchFamily="34" charset="-122"/>
              </a:endParaRPr>
            </a:p>
          </p:txBody>
        </p:sp>
        <p:sp>
          <p:nvSpPr>
            <p:cNvPr id="22" name="TextBox 5"/>
            <p:cNvSpPr txBox="1">
              <a:spLocks noChangeArrowheads="1"/>
            </p:cNvSpPr>
            <p:nvPr/>
          </p:nvSpPr>
          <p:spPr bwMode="auto">
            <a:xfrm>
              <a:off x="948" y="1152"/>
              <a:ext cx="1299" cy="2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111250" eaLnBrk="0" hangingPunct="0">
                <a:defRPr sz="2200">
                  <a:solidFill>
                    <a:schemeClr val="tx1"/>
                  </a:solidFill>
                  <a:latin typeface="Arial" panose="020B0604020202020204" pitchFamily="34" charset="0"/>
                  <a:ea typeface="宋体" panose="02010600030101010101" pitchFamily="2" charset="-122"/>
                </a:defRPr>
              </a:lvl1pPr>
              <a:lvl2pPr marL="742950" indent="-285750" defTabSz="1111250" eaLnBrk="0" hangingPunct="0">
                <a:defRPr sz="2200">
                  <a:solidFill>
                    <a:schemeClr val="tx1"/>
                  </a:solidFill>
                  <a:latin typeface="Arial" panose="020B0604020202020204" pitchFamily="34" charset="0"/>
                  <a:ea typeface="宋体" panose="02010600030101010101" pitchFamily="2" charset="-122"/>
                </a:defRPr>
              </a:lvl2pPr>
              <a:lvl3pPr marL="1143000" indent="-228600" defTabSz="1111250" eaLnBrk="0" hangingPunct="0">
                <a:defRPr sz="2200">
                  <a:solidFill>
                    <a:schemeClr val="tx1"/>
                  </a:solidFill>
                  <a:latin typeface="Arial" panose="020B0604020202020204" pitchFamily="34" charset="0"/>
                  <a:ea typeface="宋体" panose="02010600030101010101" pitchFamily="2" charset="-122"/>
                </a:defRPr>
              </a:lvl3pPr>
              <a:lvl4pPr marL="1600200" indent="-228600" defTabSz="1111250" eaLnBrk="0" hangingPunct="0">
                <a:defRPr sz="2200">
                  <a:solidFill>
                    <a:schemeClr val="tx1"/>
                  </a:solidFill>
                  <a:latin typeface="Arial" panose="020B0604020202020204" pitchFamily="34" charset="0"/>
                  <a:ea typeface="宋体" panose="02010600030101010101" pitchFamily="2" charset="-122"/>
                </a:defRPr>
              </a:lvl4pPr>
              <a:lvl5pPr marL="2057400" indent="-228600" defTabSz="1111250" eaLnBrk="0" hangingPunct="0">
                <a:defRPr sz="2200">
                  <a:solidFill>
                    <a:schemeClr val="tx1"/>
                  </a:solidFill>
                  <a:latin typeface="Arial" panose="020B0604020202020204" pitchFamily="34" charset="0"/>
                  <a:ea typeface="宋体" panose="02010600030101010101" pitchFamily="2" charset="-122"/>
                </a:defRPr>
              </a:lvl5pPr>
              <a:lvl6pPr marL="25146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6pPr>
              <a:lvl7pPr marL="29718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7pPr>
              <a:lvl8pPr marL="34290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8pPr>
              <a:lvl9pPr marL="38862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宋体" panose="02010600030101010101" pitchFamily="2" charset="-122"/>
                </a:rPr>
                <a:t>1.</a:t>
              </a:r>
              <a:r>
                <a:rPr lang="zh-CN" altLang="en-US" sz="2400" b="1" dirty="0">
                  <a:solidFill>
                    <a:schemeClr val="bg1"/>
                  </a:solidFill>
                  <a:latin typeface="宋体" panose="02010600030101010101" pitchFamily="2" charset="-122"/>
                </a:rPr>
                <a:t>阶级矛盾的激化（根因）</a:t>
              </a:r>
              <a:endParaRPr lang="en-US" altLang="zh-CN" sz="2400" b="1" dirty="0">
                <a:solidFill>
                  <a:schemeClr val="bg1"/>
                </a:solidFill>
                <a:latin typeface="宋体" panose="02010600030101010101" pitchFamily="2" charset="-122"/>
              </a:endParaRPr>
            </a:p>
          </p:txBody>
        </p:sp>
      </p:grpSp>
      <p:grpSp>
        <p:nvGrpSpPr>
          <p:cNvPr id="23" name="Group 42"/>
          <p:cNvGrpSpPr/>
          <p:nvPr/>
        </p:nvGrpSpPr>
        <p:grpSpPr bwMode="auto">
          <a:xfrm rot="10800000">
            <a:off x="5087389" y="3705906"/>
            <a:ext cx="4889267" cy="720951"/>
            <a:chOff x="678" y="1090"/>
            <a:chExt cx="1663" cy="473"/>
          </a:xfrm>
          <a:solidFill>
            <a:schemeClr val="tx1">
              <a:lumMod val="85000"/>
              <a:lumOff val="15000"/>
            </a:schemeClr>
          </a:solidFill>
        </p:grpSpPr>
        <p:sp>
          <p:nvSpPr>
            <p:cNvPr id="24" name="任意多边形 7"/>
            <p:cNvSpPr/>
            <p:nvPr/>
          </p:nvSpPr>
          <p:spPr>
            <a:xfrm rot="5400000">
              <a:off x="1273" y="495"/>
              <a:ext cx="473" cy="1662"/>
            </a:xfrm>
            <a:custGeom>
              <a:avLst/>
              <a:gdLst>
                <a:gd name="connsiteX0" fmla="*/ 0 w 441962"/>
                <a:gd name="connsiteY0" fmla="*/ 1300978 h 1300978"/>
                <a:gd name="connsiteX1" fmla="*/ 0 w 441962"/>
                <a:gd name="connsiteY1" fmla="*/ 127498 h 1300978"/>
                <a:gd name="connsiteX2" fmla="*/ 220981 w 441962"/>
                <a:gd name="connsiteY2" fmla="*/ 0 h 1300978"/>
                <a:gd name="connsiteX3" fmla="*/ 441962 w 441962"/>
                <a:gd name="connsiteY3" fmla="*/ 127498 h 1300978"/>
                <a:gd name="connsiteX4" fmla="*/ 441960 w 441962"/>
                <a:gd name="connsiteY4" fmla="*/ 127498 h 1300978"/>
                <a:gd name="connsiteX5" fmla="*/ 441960 w 441962"/>
                <a:gd name="connsiteY5" fmla="*/ 1300978 h 130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962" h="1300978">
                  <a:moveTo>
                    <a:pt x="0" y="1300978"/>
                  </a:moveTo>
                  <a:lnTo>
                    <a:pt x="0" y="127498"/>
                  </a:lnTo>
                  <a:lnTo>
                    <a:pt x="220981" y="0"/>
                  </a:lnTo>
                  <a:lnTo>
                    <a:pt x="441962" y="127498"/>
                  </a:lnTo>
                  <a:lnTo>
                    <a:pt x="441960" y="127498"/>
                  </a:lnTo>
                  <a:lnTo>
                    <a:pt x="441960" y="1300978"/>
                  </a:lnTo>
                  <a:close/>
                </a:path>
              </a:pathLst>
            </a:custGeom>
            <a:solidFill>
              <a:schemeClr val="tx1">
                <a:lumMod val="75000"/>
                <a:lumOff val="25000"/>
              </a:schemeClr>
            </a:solidFill>
            <a:ln w="3175" cap="flat" cmpd="sng" algn="ctr">
              <a:solidFill>
                <a:schemeClr val="bg1"/>
              </a:solidFill>
              <a:prstDash val="solid"/>
            </a:ln>
            <a:effectLst>
              <a:outerShdw blurRad="50800" dist="38100" dir="2700000" algn="tl" rotWithShape="0">
                <a:prstClr val="black">
                  <a:alpha val="40000"/>
                </a:prstClr>
              </a:outerShdw>
            </a:effectLst>
          </p:spPr>
          <p:txBody>
            <a:bodyPr lIns="0" rIns="0" anchor="ctr"/>
            <a:lstStyle/>
            <a:p>
              <a:pPr algn="ctr">
                <a:lnSpc>
                  <a:spcPct val="120000"/>
                </a:lnSpc>
                <a:spcBef>
                  <a:spcPts val="575"/>
                </a:spcBef>
                <a:spcAft>
                  <a:spcPts val="575"/>
                </a:spcAft>
                <a:defRPr/>
              </a:pPr>
              <a:endParaRPr lang="zh-CN" altLang="en-US" sz="2800" kern="0" dirty="0">
                <a:solidFill>
                  <a:schemeClr val="bg1"/>
                </a:solidFill>
                <a:latin typeface="Impact" panose="020B0806030902050204" pitchFamily="34" charset="0"/>
                <a:ea typeface="微软雅黑" panose="020B0503020204020204" pitchFamily="34" charset="-122"/>
              </a:endParaRPr>
            </a:p>
          </p:txBody>
        </p:sp>
        <p:sp>
          <p:nvSpPr>
            <p:cNvPr id="31" name="TextBox 5"/>
            <p:cNvSpPr txBox="1">
              <a:spLocks noChangeArrowheads="1"/>
            </p:cNvSpPr>
            <p:nvPr/>
          </p:nvSpPr>
          <p:spPr bwMode="auto">
            <a:xfrm rot="10800000">
              <a:off x="678" y="1175"/>
              <a:ext cx="1530" cy="3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111250" eaLnBrk="0" hangingPunct="0">
                <a:defRPr sz="2200">
                  <a:solidFill>
                    <a:schemeClr val="tx1"/>
                  </a:solidFill>
                  <a:latin typeface="Arial" panose="020B0604020202020204" pitchFamily="34" charset="0"/>
                  <a:ea typeface="宋体" panose="02010600030101010101" pitchFamily="2" charset="-122"/>
                </a:defRPr>
              </a:lvl1pPr>
              <a:lvl2pPr marL="742950" indent="-285750" defTabSz="1111250" eaLnBrk="0" hangingPunct="0">
                <a:defRPr sz="2200">
                  <a:solidFill>
                    <a:schemeClr val="tx1"/>
                  </a:solidFill>
                  <a:latin typeface="Arial" panose="020B0604020202020204" pitchFamily="34" charset="0"/>
                  <a:ea typeface="宋体" panose="02010600030101010101" pitchFamily="2" charset="-122"/>
                </a:defRPr>
              </a:lvl2pPr>
              <a:lvl3pPr marL="1143000" indent="-228600" defTabSz="1111250" eaLnBrk="0" hangingPunct="0">
                <a:defRPr sz="2200">
                  <a:solidFill>
                    <a:schemeClr val="tx1"/>
                  </a:solidFill>
                  <a:latin typeface="Arial" panose="020B0604020202020204" pitchFamily="34" charset="0"/>
                  <a:ea typeface="宋体" panose="02010600030101010101" pitchFamily="2" charset="-122"/>
                </a:defRPr>
              </a:lvl3pPr>
              <a:lvl4pPr marL="1600200" indent="-228600" defTabSz="1111250" eaLnBrk="0" hangingPunct="0">
                <a:defRPr sz="2200">
                  <a:solidFill>
                    <a:schemeClr val="tx1"/>
                  </a:solidFill>
                  <a:latin typeface="Arial" panose="020B0604020202020204" pitchFamily="34" charset="0"/>
                  <a:ea typeface="宋体" panose="02010600030101010101" pitchFamily="2" charset="-122"/>
                </a:defRPr>
              </a:lvl4pPr>
              <a:lvl5pPr marL="2057400" indent="-228600" defTabSz="1111250" eaLnBrk="0" hangingPunct="0">
                <a:defRPr sz="2200">
                  <a:solidFill>
                    <a:schemeClr val="tx1"/>
                  </a:solidFill>
                  <a:latin typeface="Arial" panose="020B0604020202020204" pitchFamily="34" charset="0"/>
                  <a:ea typeface="宋体" panose="02010600030101010101" pitchFamily="2" charset="-122"/>
                </a:defRPr>
              </a:lvl5pPr>
              <a:lvl6pPr marL="25146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6pPr>
              <a:lvl7pPr marL="29718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7pPr>
              <a:lvl8pPr marL="34290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8pPr>
              <a:lvl9pPr marL="38862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9pPr>
            </a:lstStyle>
            <a:p>
              <a:pPr eaLnBrk="1" hangingPunct="1"/>
              <a:r>
                <a:rPr lang="en-US" sz="2400" dirty="0">
                  <a:solidFill>
                    <a:schemeClr val="bg1"/>
                  </a:solidFill>
                  <a:latin typeface="+mn-ea"/>
                  <a:ea typeface="+mn-ea"/>
                </a:rPr>
                <a:t>2.</a:t>
              </a:r>
              <a:r>
                <a:rPr lang="zh-CN" altLang="en-US" sz="2400" dirty="0">
                  <a:solidFill>
                    <a:schemeClr val="bg1"/>
                  </a:solidFill>
                  <a:latin typeface="+mn-ea"/>
                  <a:ea typeface="+mn-ea"/>
                </a:rPr>
                <a:t>外国资本主义的侵略（重因）</a:t>
              </a:r>
              <a:endParaRPr lang="en-US" altLang="zh-CN" sz="2400" dirty="0">
                <a:solidFill>
                  <a:schemeClr val="bg1"/>
                </a:solidFill>
                <a:latin typeface="+mn-ea"/>
                <a:ea typeface="+mn-ea"/>
              </a:endParaRPr>
            </a:p>
          </p:txBody>
        </p:sp>
      </p:grpSp>
      <p:grpSp>
        <p:nvGrpSpPr>
          <p:cNvPr id="32" name="Group 42"/>
          <p:cNvGrpSpPr/>
          <p:nvPr/>
        </p:nvGrpSpPr>
        <p:grpSpPr bwMode="auto">
          <a:xfrm>
            <a:off x="5088531" y="5498465"/>
            <a:ext cx="3177264" cy="720725"/>
            <a:chOff x="949" y="1090"/>
            <a:chExt cx="1392" cy="473"/>
          </a:xfrm>
          <a:solidFill>
            <a:schemeClr val="tx1">
              <a:lumMod val="85000"/>
              <a:lumOff val="15000"/>
            </a:schemeClr>
          </a:solidFill>
        </p:grpSpPr>
        <p:sp>
          <p:nvSpPr>
            <p:cNvPr id="33" name="任意多边形 7"/>
            <p:cNvSpPr/>
            <p:nvPr/>
          </p:nvSpPr>
          <p:spPr>
            <a:xfrm rot="5400000">
              <a:off x="1408" y="630"/>
              <a:ext cx="473" cy="1392"/>
            </a:xfrm>
            <a:custGeom>
              <a:avLst/>
              <a:gdLst>
                <a:gd name="connsiteX0" fmla="*/ 0 w 441962"/>
                <a:gd name="connsiteY0" fmla="*/ 1300978 h 1300978"/>
                <a:gd name="connsiteX1" fmla="*/ 0 w 441962"/>
                <a:gd name="connsiteY1" fmla="*/ 127498 h 1300978"/>
                <a:gd name="connsiteX2" fmla="*/ 220981 w 441962"/>
                <a:gd name="connsiteY2" fmla="*/ 0 h 1300978"/>
                <a:gd name="connsiteX3" fmla="*/ 441962 w 441962"/>
                <a:gd name="connsiteY3" fmla="*/ 127498 h 1300978"/>
                <a:gd name="connsiteX4" fmla="*/ 441960 w 441962"/>
                <a:gd name="connsiteY4" fmla="*/ 127498 h 1300978"/>
                <a:gd name="connsiteX5" fmla="*/ 441960 w 441962"/>
                <a:gd name="connsiteY5" fmla="*/ 1300978 h 130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962" h="1300978">
                  <a:moveTo>
                    <a:pt x="0" y="1300978"/>
                  </a:moveTo>
                  <a:lnTo>
                    <a:pt x="0" y="127498"/>
                  </a:lnTo>
                  <a:lnTo>
                    <a:pt x="220981" y="0"/>
                  </a:lnTo>
                  <a:lnTo>
                    <a:pt x="441962" y="127498"/>
                  </a:lnTo>
                  <a:lnTo>
                    <a:pt x="441960" y="127498"/>
                  </a:lnTo>
                  <a:lnTo>
                    <a:pt x="441960" y="1300978"/>
                  </a:lnTo>
                  <a:close/>
                </a:path>
              </a:pathLst>
            </a:custGeom>
            <a:solidFill>
              <a:schemeClr val="tx1">
                <a:lumMod val="75000"/>
                <a:lumOff val="25000"/>
              </a:schemeClr>
            </a:solidFill>
            <a:ln w="3175" cap="flat" cmpd="sng" algn="ctr">
              <a:solidFill>
                <a:schemeClr val="bg1"/>
              </a:solidFill>
              <a:prstDash val="solid"/>
            </a:ln>
            <a:effectLst>
              <a:outerShdw blurRad="50800" dist="38100" dir="2700000" algn="tl" rotWithShape="0">
                <a:prstClr val="black">
                  <a:alpha val="40000"/>
                </a:prstClr>
              </a:outerShdw>
            </a:effectLst>
          </p:spPr>
          <p:txBody>
            <a:bodyPr lIns="0" rIns="0" anchor="ctr"/>
            <a:lstStyle/>
            <a:p>
              <a:pPr algn="ctr">
                <a:lnSpc>
                  <a:spcPct val="120000"/>
                </a:lnSpc>
                <a:spcBef>
                  <a:spcPts val="575"/>
                </a:spcBef>
                <a:spcAft>
                  <a:spcPts val="575"/>
                </a:spcAft>
                <a:defRPr/>
              </a:pPr>
              <a:endParaRPr lang="zh-CN" altLang="en-US" sz="2800" kern="0" dirty="0">
                <a:solidFill>
                  <a:schemeClr val="bg1"/>
                </a:solidFill>
                <a:latin typeface="Impact" panose="020B0806030902050204" pitchFamily="34" charset="0"/>
                <a:ea typeface="微软雅黑" panose="020B0503020204020204" pitchFamily="34" charset="-122"/>
              </a:endParaRPr>
            </a:p>
          </p:txBody>
        </p:sp>
        <p:sp>
          <p:nvSpPr>
            <p:cNvPr id="34" name="TextBox 5"/>
            <p:cNvSpPr txBox="1">
              <a:spLocks noChangeArrowheads="1"/>
            </p:cNvSpPr>
            <p:nvPr/>
          </p:nvSpPr>
          <p:spPr bwMode="auto">
            <a:xfrm>
              <a:off x="999" y="1152"/>
              <a:ext cx="1342" cy="3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111250" eaLnBrk="0" hangingPunct="0">
                <a:defRPr sz="2200">
                  <a:solidFill>
                    <a:schemeClr val="tx1"/>
                  </a:solidFill>
                  <a:latin typeface="Arial" panose="020B0604020202020204" pitchFamily="34" charset="0"/>
                  <a:ea typeface="宋体" panose="02010600030101010101" pitchFamily="2" charset="-122"/>
                </a:defRPr>
              </a:lvl1pPr>
              <a:lvl2pPr marL="742950" indent="-285750" defTabSz="1111250" eaLnBrk="0" hangingPunct="0">
                <a:defRPr sz="2200">
                  <a:solidFill>
                    <a:schemeClr val="tx1"/>
                  </a:solidFill>
                  <a:latin typeface="Arial" panose="020B0604020202020204" pitchFamily="34" charset="0"/>
                  <a:ea typeface="宋体" panose="02010600030101010101" pitchFamily="2" charset="-122"/>
                </a:defRPr>
              </a:lvl2pPr>
              <a:lvl3pPr marL="1143000" indent="-228600" defTabSz="1111250" eaLnBrk="0" hangingPunct="0">
                <a:defRPr sz="2200">
                  <a:solidFill>
                    <a:schemeClr val="tx1"/>
                  </a:solidFill>
                  <a:latin typeface="Arial" panose="020B0604020202020204" pitchFamily="34" charset="0"/>
                  <a:ea typeface="宋体" panose="02010600030101010101" pitchFamily="2" charset="-122"/>
                </a:defRPr>
              </a:lvl3pPr>
              <a:lvl4pPr marL="1600200" indent="-228600" defTabSz="1111250" eaLnBrk="0" hangingPunct="0">
                <a:defRPr sz="2200">
                  <a:solidFill>
                    <a:schemeClr val="tx1"/>
                  </a:solidFill>
                  <a:latin typeface="Arial" panose="020B0604020202020204" pitchFamily="34" charset="0"/>
                  <a:ea typeface="宋体" panose="02010600030101010101" pitchFamily="2" charset="-122"/>
                </a:defRPr>
              </a:lvl4pPr>
              <a:lvl5pPr marL="2057400" indent="-228600" defTabSz="1111250" eaLnBrk="0" hangingPunct="0">
                <a:defRPr sz="2200">
                  <a:solidFill>
                    <a:schemeClr val="tx1"/>
                  </a:solidFill>
                  <a:latin typeface="Arial" panose="020B0604020202020204" pitchFamily="34" charset="0"/>
                  <a:ea typeface="宋体" panose="02010600030101010101" pitchFamily="2" charset="-122"/>
                </a:defRPr>
              </a:lvl5pPr>
              <a:lvl6pPr marL="25146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6pPr>
              <a:lvl7pPr marL="29718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7pPr>
              <a:lvl8pPr marL="34290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8pPr>
              <a:lvl9pPr marL="3886200" indent="-228600" defTabSz="1111250" eaLnBrk="0" fontAlgn="base" hangingPunct="0">
                <a:spcBef>
                  <a:spcPct val="0"/>
                </a:spcBef>
                <a:spcAft>
                  <a:spcPct val="0"/>
                </a:spcAft>
                <a:defRPr sz="2200">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bg1"/>
                  </a:solidFill>
                  <a:latin typeface="+mn-ea"/>
                  <a:ea typeface="+mn-ea"/>
                </a:rPr>
                <a:t>3.</a:t>
              </a:r>
              <a:r>
                <a:rPr lang="zh-CN" altLang="en-US" sz="2400" b="1" dirty="0">
                  <a:solidFill>
                    <a:schemeClr val="bg1"/>
                  </a:solidFill>
                  <a:latin typeface="+mn-ea"/>
                  <a:ea typeface="+mn-ea"/>
                </a:rPr>
                <a:t>自然灾害（客因）</a:t>
              </a:r>
            </a:p>
          </p:txBody>
        </p:sp>
      </p:grpSp>
      <p:sp>
        <p:nvSpPr>
          <p:cNvPr id="35" name="Text Box 72"/>
          <p:cNvSpPr txBox="1">
            <a:spLocks noChangeArrowheads="1"/>
          </p:cNvSpPr>
          <p:nvPr/>
        </p:nvSpPr>
        <p:spPr bwMode="auto">
          <a:xfrm>
            <a:off x="8352688" y="4581526"/>
            <a:ext cx="3975397" cy="2276474"/>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96645">
              <a:defRPr/>
            </a:pPr>
            <a:endParaRPr lang="en-US" altLang="zh-CN" sz="1200" kern="0" spc="71" dirty="0">
              <a:ln w="11430"/>
              <a:solidFill>
                <a:sysClr val="windowText" lastClr="000000"/>
              </a:solidFill>
              <a:latin typeface="微软雅黑" panose="020B0503020204020204" pitchFamily="34" charset="-122"/>
              <a:ea typeface="微软雅黑" panose="020B0503020204020204" pitchFamily="34" charset="-122"/>
            </a:endParaRPr>
          </a:p>
          <a:p>
            <a:pPr algn="l" defTabSz="1096645">
              <a:lnSpc>
                <a:spcPct val="130000"/>
              </a:lnSpc>
              <a:defRPr/>
            </a:pPr>
            <a:r>
              <a:rPr sz="2000" kern="0" spc="71" dirty="0">
                <a:ln w="11430"/>
                <a:solidFill>
                  <a:schemeClr val="tx1"/>
                </a:solidFill>
                <a:latin typeface="宋体" panose="02010600030101010101" pitchFamily="2" charset="-122"/>
              </a:rPr>
              <a:t>1846年至1850年，黄河流域和长沙流域各省都连续遭到严重的水旱灾害，两广地区也是水、旱、蝗灾不断。人祸天灾使人民陷于失业、破产、死亡的困境。</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文本框 4"/>
          <p:cNvSpPr txBox="1">
            <a:spLocks noChangeArrowheads="1"/>
          </p:cNvSpPr>
          <p:nvPr/>
        </p:nvSpPr>
        <p:spPr bwMode="auto">
          <a:xfrm>
            <a:off x="3625850" y="147955"/>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a:t>
            </a:r>
            <a:r>
              <a:rPr lang="zh-CN" altLang="en-US" sz="2400" b="1" dirty="0" smtClean="0">
                <a:solidFill>
                  <a:srgbClr val="044875"/>
                </a:solidFill>
                <a:latin typeface="黑体" panose="02010609060101010101" pitchFamily="49" charset="-122"/>
                <a:ea typeface="黑体" panose="02010609060101010101" pitchFamily="49" charset="-122"/>
              </a:rPr>
              <a:t>节  </a:t>
            </a:r>
            <a:r>
              <a:rPr lang="zh-CN" altLang="en-US" sz="2400" b="1" dirty="0" smtClean="0">
                <a:solidFill>
                  <a:srgbClr val="044875"/>
                </a:solidFill>
                <a:latin typeface="黑体" panose="02010609060101010101" pitchFamily="49" charset="-122"/>
                <a:ea typeface="黑体" panose="02010609060101010101" pitchFamily="49" charset="-122"/>
                <a:sym typeface="+mn-ea"/>
              </a:rPr>
              <a:t>农民</a:t>
            </a:r>
            <a:r>
              <a:rPr lang="zh-CN" altLang="en-US" sz="2400" b="1" dirty="0">
                <a:solidFill>
                  <a:srgbClr val="044875"/>
                </a:solidFill>
                <a:latin typeface="黑体" panose="02010609060101010101" pitchFamily="49" charset="-122"/>
                <a:ea typeface="黑体" panose="02010609060101010101" pitchFamily="49" charset="-122"/>
                <a:sym typeface="+mn-ea"/>
              </a:rPr>
              <a:t>群众斗争风暴的起落</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4" name="组合 3"/>
          <p:cNvGrpSpPr/>
          <p:nvPr/>
        </p:nvGrpSpPr>
        <p:grpSpPr>
          <a:xfrm>
            <a:off x="119380" y="1575313"/>
            <a:ext cx="1886585" cy="4996302"/>
            <a:chOff x="77" y="2443"/>
            <a:chExt cx="2971" cy="8566"/>
          </a:xfrm>
          <a:solidFill>
            <a:srgbClr val="044875"/>
          </a:solidFill>
        </p:grpSpPr>
        <p:cxnSp>
          <p:nvCxnSpPr>
            <p:cNvPr id="13" name="直接连接符 12"/>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26" name="组合 25"/>
            <p:cNvGrpSpPr/>
            <p:nvPr/>
          </p:nvGrpSpPr>
          <p:grpSpPr>
            <a:xfrm>
              <a:off x="77" y="2443"/>
              <a:ext cx="1225" cy="8566"/>
              <a:chOff x="77" y="2435"/>
              <a:chExt cx="1225" cy="8566"/>
            </a:xfrm>
            <a:grpFill/>
          </p:grpSpPr>
          <p:cxnSp>
            <p:nvCxnSpPr>
              <p:cNvPr id="14" name="直接连接符 13"/>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15" name="组合 14"/>
              <p:cNvGrpSpPr/>
              <p:nvPr/>
            </p:nvGrpSpPr>
            <p:grpSpPr>
              <a:xfrm>
                <a:off x="1182" y="2435"/>
                <a:ext cx="120" cy="8566"/>
                <a:chOff x="1182" y="2435"/>
                <a:chExt cx="120" cy="8566"/>
              </a:xfrm>
              <a:grpFill/>
            </p:grpSpPr>
            <p:cxnSp>
              <p:nvCxnSpPr>
                <p:cNvPr id="16" name="直接连接符 15"/>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17" name="椭圆 16"/>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 name="文本框 18"/>
          <p:cNvSpPr txBox="1"/>
          <p:nvPr/>
        </p:nvSpPr>
        <p:spPr>
          <a:xfrm>
            <a:off x="146447" y="1793899"/>
            <a:ext cx="615553" cy="4664686"/>
          </a:xfrm>
          <a:prstGeom prst="rect">
            <a:avLst/>
          </a:prstGeom>
          <a:noFill/>
        </p:spPr>
        <p:txBody>
          <a:bodyPr vert="eaVert" wrap="square" rtlCol="0">
            <a:spAutoFit/>
          </a:bodyPr>
          <a:lstStyle/>
          <a:p>
            <a:r>
              <a:rPr lang="zh-CN" altLang="en-US" sz="2800" dirty="0" smtClean="0">
                <a:solidFill>
                  <a:srgbClr val="044875"/>
                </a:solidFill>
                <a:latin typeface="黑体" panose="02010609060101010101" pitchFamily="49" charset="-122"/>
                <a:ea typeface="黑体" panose="02010609060101010101" pitchFamily="49" charset="-122"/>
              </a:rPr>
              <a:t>一、</a:t>
            </a:r>
            <a:r>
              <a:rPr lang="zh-CN" altLang="en-US" sz="2800" dirty="0">
                <a:solidFill>
                  <a:srgbClr val="044875"/>
                </a:solidFill>
                <a:latin typeface="黑体" panose="02010609060101010101" pitchFamily="49" charset="-122"/>
                <a:ea typeface="黑体" panose="02010609060101010101" pitchFamily="49" charset="-122"/>
              </a:rPr>
              <a:t>太平天国农民战争</a:t>
            </a:r>
          </a:p>
        </p:txBody>
      </p:sp>
      <p:grpSp>
        <p:nvGrpSpPr>
          <p:cNvPr id="20" name="组合 19"/>
          <p:cNvGrpSpPr/>
          <p:nvPr/>
        </p:nvGrpSpPr>
        <p:grpSpPr>
          <a:xfrm>
            <a:off x="853124" y="792357"/>
            <a:ext cx="4597578" cy="672465"/>
            <a:chOff x="7130397" y="3819820"/>
            <a:chExt cx="4277635" cy="1066800"/>
          </a:xfrm>
          <a:solidFill>
            <a:srgbClr val="C00000"/>
          </a:solidFill>
        </p:grpSpPr>
        <p:sp>
          <p:nvSpPr>
            <p:cNvPr id="21" name="AutoShape 4"/>
            <p:cNvSpPr>
              <a:spLocks noChangeArrowheads="1"/>
            </p:cNvSpPr>
            <p:nvPr/>
          </p:nvSpPr>
          <p:spPr bwMode="ltGray">
            <a:xfrm>
              <a:off x="7286798" y="3819820"/>
              <a:ext cx="4120351"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2" name="Rectangle 40"/>
            <p:cNvSpPr>
              <a:spLocks noChangeArrowheads="1"/>
            </p:cNvSpPr>
            <p:nvPr/>
          </p:nvSpPr>
          <p:spPr bwMode="black">
            <a:xfrm>
              <a:off x="7130397" y="3995103"/>
              <a:ext cx="4277635" cy="732354"/>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黑体" panose="02010609060101010101" pitchFamily="49" charset="-122"/>
                  <a:ea typeface="黑体" panose="02010609060101010101" pitchFamily="49" charset="-122"/>
                </a:rPr>
                <a:t>（二）太平天国运动的基本经过</a:t>
              </a:r>
              <a:endParaRPr lang="zh-CN" altLang="en-US" sz="2400" b="1" dirty="0">
                <a:solidFill>
                  <a:schemeClr val="bg1"/>
                </a:solidFill>
                <a:latin typeface="黑体" panose="02010609060101010101" pitchFamily="49" charset="-122"/>
                <a:ea typeface="黑体" panose="02010609060101010101" pitchFamily="49" charset="-122"/>
              </a:endParaRPr>
            </a:p>
          </p:txBody>
        </p:sp>
      </p:grpSp>
      <p:sp>
        <p:nvSpPr>
          <p:cNvPr id="23" name="文本框 22"/>
          <p:cNvSpPr txBox="1"/>
          <p:nvPr/>
        </p:nvSpPr>
        <p:spPr>
          <a:xfrm>
            <a:off x="1451927" y="2054534"/>
            <a:ext cx="3161954" cy="461665"/>
          </a:xfrm>
          <a:prstGeom prst="rect">
            <a:avLst/>
          </a:prstGeom>
          <a:noFill/>
        </p:spPr>
        <p:txBody>
          <a:bodyPr wrap="square" rtlCol="0">
            <a:spAutoFit/>
          </a:bodyPr>
          <a:lstStyle/>
          <a:p>
            <a:r>
              <a:rPr lang="en-US" altLang="zh-CN" sz="2400" b="1" dirty="0">
                <a:latin typeface="+mn-ea"/>
                <a:ea typeface="+mn-ea"/>
                <a:cs typeface="微软雅黑" panose="020B0503020204020204" pitchFamily="34" charset="-122"/>
              </a:rPr>
              <a:t>1.</a:t>
            </a:r>
            <a:r>
              <a:rPr lang="zh-CN" altLang="en-US" sz="2400" b="1" dirty="0">
                <a:latin typeface="+mn-ea"/>
                <a:ea typeface="+mn-ea"/>
                <a:cs typeface="微软雅黑" panose="020B0503020204020204" pitchFamily="34" charset="-122"/>
              </a:rPr>
              <a:t>洪秀全与拜上帝教</a:t>
            </a:r>
          </a:p>
        </p:txBody>
      </p:sp>
      <p:pic>
        <p:nvPicPr>
          <p:cNvPr id="24" name="图片 23" descr="20050905140943_01">
            <a:hlinkClick r:id="rId2"/>
          </p:cNvPr>
          <p:cNvPicPr>
            <a:picLocks noChangeAspect="1"/>
          </p:cNvPicPr>
          <p:nvPr/>
        </p:nvPicPr>
        <p:blipFill>
          <a:blip r:embed="rId3"/>
          <a:stretch>
            <a:fillRect/>
          </a:stretch>
        </p:blipFill>
        <p:spPr>
          <a:xfrm>
            <a:off x="1708048" y="2620489"/>
            <a:ext cx="2514600" cy="2952750"/>
          </a:xfrm>
          <a:prstGeom prst="rect">
            <a:avLst/>
          </a:prstGeom>
          <a:noFill/>
          <a:ln w="9525">
            <a:noFill/>
          </a:ln>
        </p:spPr>
      </p:pic>
      <p:grpSp>
        <p:nvGrpSpPr>
          <p:cNvPr id="27" name="组合 26"/>
          <p:cNvGrpSpPr/>
          <p:nvPr/>
        </p:nvGrpSpPr>
        <p:grpSpPr>
          <a:xfrm>
            <a:off x="2410130" y="5773218"/>
            <a:ext cx="1656526" cy="451038"/>
            <a:chOff x="2496894" y="4008183"/>
            <a:chExt cx="1556176" cy="628366"/>
          </a:xfrm>
        </p:grpSpPr>
        <p:grpSp>
          <p:nvGrpSpPr>
            <p:cNvPr id="28" name="组合 27"/>
            <p:cNvGrpSpPr/>
            <p:nvPr/>
          </p:nvGrpSpPr>
          <p:grpSpPr>
            <a:xfrm>
              <a:off x="2496894" y="4268381"/>
              <a:ext cx="153895" cy="316672"/>
              <a:chOff x="5300663" y="2555875"/>
              <a:chExt cx="165100" cy="339726"/>
            </a:xfrm>
          </p:grpSpPr>
          <p:sp>
            <p:nvSpPr>
              <p:cNvPr id="31" name="Oval 19"/>
              <p:cNvSpPr>
                <a:spLocks noChangeArrowheads="1"/>
              </p:cNvSpPr>
              <p:nvPr/>
            </p:nvSpPr>
            <p:spPr bwMode="auto">
              <a:xfrm>
                <a:off x="5353051" y="2555875"/>
                <a:ext cx="63500" cy="60325"/>
              </a:xfrm>
              <a:prstGeom prst="ellipse">
                <a:avLst/>
              </a:prstGeom>
              <a:solidFill>
                <a:srgbClr val="C00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sp>
            <p:nvSpPr>
              <p:cNvPr id="32" name="Freeform 20"/>
              <p:cNvSpPr>
                <a:spLocks noEditPoints="1"/>
              </p:cNvSpPr>
              <p:nvPr/>
            </p:nvSpPr>
            <p:spPr bwMode="auto">
              <a:xfrm>
                <a:off x="5300663" y="2566988"/>
                <a:ext cx="165100" cy="328613"/>
              </a:xfrm>
              <a:custGeom>
                <a:avLst/>
                <a:gdLst>
                  <a:gd name="T0" fmla="*/ 38 w 44"/>
                  <a:gd name="T1" fmla="*/ 10 h 87"/>
                  <a:gd name="T2" fmla="*/ 37 w 44"/>
                  <a:gd name="T3" fmla="*/ 10 h 87"/>
                  <a:gd name="T4" fmla="*/ 37 w 44"/>
                  <a:gd name="T5" fmla="*/ 2 h 87"/>
                  <a:gd name="T6" fmla="*/ 33 w 44"/>
                  <a:gd name="T7" fmla="*/ 0 h 87"/>
                  <a:gd name="T8" fmla="*/ 31 w 44"/>
                  <a:gd name="T9" fmla="*/ 10 h 87"/>
                  <a:gd name="T10" fmla="*/ 35 w 44"/>
                  <a:gd name="T11" fmla="*/ 12 h 87"/>
                  <a:gd name="T12" fmla="*/ 36 w 44"/>
                  <a:gd name="T13" fmla="*/ 12 h 87"/>
                  <a:gd name="T14" fmla="*/ 36 w 44"/>
                  <a:gd name="T15" fmla="*/ 18 h 87"/>
                  <a:gd name="T16" fmla="*/ 30 w 44"/>
                  <a:gd name="T17" fmla="*/ 14 h 87"/>
                  <a:gd name="T18" fmla="*/ 16 w 44"/>
                  <a:gd name="T19" fmla="*/ 14 h 87"/>
                  <a:gd name="T20" fmla="*/ 12 w 44"/>
                  <a:gd name="T21" fmla="*/ 16 h 87"/>
                  <a:gd name="T22" fmla="*/ 0 w 44"/>
                  <a:gd name="T23" fmla="*/ 47 h 87"/>
                  <a:gd name="T24" fmla="*/ 7 w 44"/>
                  <a:gd name="T25" fmla="*/ 49 h 87"/>
                  <a:gd name="T26" fmla="*/ 12 w 44"/>
                  <a:gd name="T27" fmla="*/ 45 h 87"/>
                  <a:gd name="T28" fmla="*/ 13 w 44"/>
                  <a:gd name="T29" fmla="*/ 83 h 87"/>
                  <a:gd name="T30" fmla="*/ 21 w 44"/>
                  <a:gd name="T31" fmla="*/ 83 h 87"/>
                  <a:gd name="T32" fmla="*/ 24 w 44"/>
                  <a:gd name="T33" fmla="*/ 49 h 87"/>
                  <a:gd name="T34" fmla="*/ 28 w 44"/>
                  <a:gd name="T35" fmla="*/ 87 h 87"/>
                  <a:gd name="T36" fmla="*/ 32 w 44"/>
                  <a:gd name="T37" fmla="*/ 47 h 87"/>
                  <a:gd name="T38" fmla="*/ 33 w 44"/>
                  <a:gd name="T39" fmla="*/ 25 h 87"/>
                  <a:gd name="T40" fmla="*/ 41 w 44"/>
                  <a:gd name="T41" fmla="*/ 30 h 87"/>
                  <a:gd name="T42" fmla="*/ 42 w 44"/>
                  <a:gd name="T43" fmla="*/ 13 h 87"/>
                  <a:gd name="T44" fmla="*/ 35 w 44"/>
                  <a:gd name="T45" fmla="*/ 1 h 87"/>
                  <a:gd name="T46" fmla="*/ 35 w 44"/>
                  <a:gd name="T47" fmla="*/ 1 h 87"/>
                  <a:gd name="T48" fmla="*/ 34 w 44"/>
                  <a:gd name="T49" fmla="*/ 0 h 87"/>
                  <a:gd name="T50" fmla="*/ 34 w 44"/>
                  <a:gd name="T51" fmla="*/ 1 h 87"/>
                  <a:gd name="T52" fmla="*/ 34 w 44"/>
                  <a:gd name="T53" fmla="*/ 0 h 87"/>
                  <a:gd name="T54" fmla="*/ 34 w 44"/>
                  <a:gd name="T55" fmla="*/ 1 h 87"/>
                  <a:gd name="T56" fmla="*/ 34 w 44"/>
                  <a:gd name="T57" fmla="*/ 1 h 87"/>
                  <a:gd name="T58" fmla="*/ 36 w 44"/>
                  <a:gd name="T59" fmla="*/ 10 h 87"/>
                  <a:gd name="T60" fmla="*/ 33 w 44"/>
                  <a:gd name="T61" fmla="*/ 11 h 87"/>
                  <a:gd name="T62" fmla="*/ 33 w 44"/>
                  <a:gd name="T63" fmla="*/ 10 h 87"/>
                  <a:gd name="T64" fmla="*/ 35 w 44"/>
                  <a:gd name="T65" fmla="*/ 9 h 87"/>
                  <a:gd name="T66" fmla="*/ 36 w 44"/>
                  <a:gd name="T67" fmla="*/ 7 h 87"/>
                  <a:gd name="T68" fmla="*/ 33 w 44"/>
                  <a:gd name="T69" fmla="*/ 8 h 87"/>
                  <a:gd name="T70" fmla="*/ 32 w 44"/>
                  <a:gd name="T71" fmla="*/ 3 h 87"/>
                  <a:gd name="T72" fmla="*/ 35 w 44"/>
                  <a:gd name="T73" fmla="*/ 1 h 87"/>
                  <a:gd name="T74" fmla="*/ 36 w 44"/>
                  <a:gd name="T7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87">
                    <a:moveTo>
                      <a:pt x="42" y="13"/>
                    </a:moveTo>
                    <a:cubicBezTo>
                      <a:pt x="42" y="11"/>
                      <a:pt x="40" y="10"/>
                      <a:pt x="38" y="10"/>
                    </a:cubicBezTo>
                    <a:cubicBezTo>
                      <a:pt x="38" y="10"/>
                      <a:pt x="38" y="10"/>
                      <a:pt x="38" y="10"/>
                    </a:cubicBezTo>
                    <a:cubicBezTo>
                      <a:pt x="37" y="10"/>
                      <a:pt x="37" y="10"/>
                      <a:pt x="37" y="10"/>
                    </a:cubicBezTo>
                    <a:cubicBezTo>
                      <a:pt x="37" y="10"/>
                      <a:pt x="37" y="10"/>
                      <a:pt x="37" y="10"/>
                    </a:cubicBezTo>
                    <a:cubicBezTo>
                      <a:pt x="37" y="2"/>
                      <a:pt x="37" y="2"/>
                      <a:pt x="37" y="2"/>
                    </a:cubicBezTo>
                    <a:cubicBezTo>
                      <a:pt x="37" y="1"/>
                      <a:pt x="37" y="0"/>
                      <a:pt x="35" y="0"/>
                    </a:cubicBezTo>
                    <a:cubicBezTo>
                      <a:pt x="33" y="0"/>
                      <a:pt x="33" y="0"/>
                      <a:pt x="33" y="0"/>
                    </a:cubicBezTo>
                    <a:cubicBezTo>
                      <a:pt x="32" y="0"/>
                      <a:pt x="31" y="1"/>
                      <a:pt x="31" y="2"/>
                    </a:cubicBezTo>
                    <a:cubicBezTo>
                      <a:pt x="31" y="10"/>
                      <a:pt x="31" y="10"/>
                      <a:pt x="31" y="10"/>
                    </a:cubicBezTo>
                    <a:cubicBezTo>
                      <a:pt x="31" y="11"/>
                      <a:pt x="32" y="12"/>
                      <a:pt x="33" y="12"/>
                    </a:cubicBezTo>
                    <a:cubicBezTo>
                      <a:pt x="35" y="12"/>
                      <a:pt x="35" y="12"/>
                      <a:pt x="35" y="12"/>
                    </a:cubicBezTo>
                    <a:cubicBezTo>
                      <a:pt x="35" y="12"/>
                      <a:pt x="35" y="12"/>
                      <a:pt x="36" y="12"/>
                    </a:cubicBezTo>
                    <a:cubicBezTo>
                      <a:pt x="36" y="12"/>
                      <a:pt x="36" y="12"/>
                      <a:pt x="36" y="12"/>
                    </a:cubicBezTo>
                    <a:cubicBezTo>
                      <a:pt x="35" y="12"/>
                      <a:pt x="35" y="13"/>
                      <a:pt x="35" y="14"/>
                    </a:cubicBezTo>
                    <a:cubicBezTo>
                      <a:pt x="36" y="18"/>
                      <a:pt x="36" y="18"/>
                      <a:pt x="36" y="18"/>
                    </a:cubicBezTo>
                    <a:cubicBezTo>
                      <a:pt x="33" y="15"/>
                      <a:pt x="33" y="15"/>
                      <a:pt x="33" y="15"/>
                    </a:cubicBezTo>
                    <a:cubicBezTo>
                      <a:pt x="32" y="15"/>
                      <a:pt x="31" y="14"/>
                      <a:pt x="30" y="14"/>
                    </a:cubicBezTo>
                    <a:cubicBezTo>
                      <a:pt x="30" y="14"/>
                      <a:pt x="30" y="14"/>
                      <a:pt x="29" y="14"/>
                    </a:cubicBezTo>
                    <a:cubicBezTo>
                      <a:pt x="16" y="14"/>
                      <a:pt x="16" y="14"/>
                      <a:pt x="16" y="14"/>
                    </a:cubicBezTo>
                    <a:cubicBezTo>
                      <a:pt x="15" y="14"/>
                      <a:pt x="15" y="14"/>
                      <a:pt x="15" y="14"/>
                    </a:cubicBezTo>
                    <a:cubicBezTo>
                      <a:pt x="13" y="15"/>
                      <a:pt x="13" y="15"/>
                      <a:pt x="12" y="16"/>
                    </a:cubicBezTo>
                    <a:cubicBezTo>
                      <a:pt x="12" y="17"/>
                      <a:pt x="11" y="17"/>
                      <a:pt x="11" y="18"/>
                    </a:cubicBezTo>
                    <a:cubicBezTo>
                      <a:pt x="0" y="47"/>
                      <a:pt x="0" y="47"/>
                      <a:pt x="0" y="47"/>
                    </a:cubicBezTo>
                    <a:cubicBezTo>
                      <a:pt x="0" y="48"/>
                      <a:pt x="0" y="50"/>
                      <a:pt x="2" y="51"/>
                    </a:cubicBezTo>
                    <a:cubicBezTo>
                      <a:pt x="4" y="52"/>
                      <a:pt x="6" y="51"/>
                      <a:pt x="7" y="49"/>
                    </a:cubicBezTo>
                    <a:cubicBezTo>
                      <a:pt x="12" y="36"/>
                      <a:pt x="12" y="36"/>
                      <a:pt x="12" y="36"/>
                    </a:cubicBezTo>
                    <a:cubicBezTo>
                      <a:pt x="12" y="45"/>
                      <a:pt x="12" y="45"/>
                      <a:pt x="12" y="45"/>
                    </a:cubicBezTo>
                    <a:cubicBezTo>
                      <a:pt x="12" y="46"/>
                      <a:pt x="12" y="47"/>
                      <a:pt x="13" y="47"/>
                    </a:cubicBezTo>
                    <a:cubicBezTo>
                      <a:pt x="13" y="83"/>
                      <a:pt x="13" y="83"/>
                      <a:pt x="13" y="83"/>
                    </a:cubicBezTo>
                    <a:cubicBezTo>
                      <a:pt x="13" y="85"/>
                      <a:pt x="15" y="87"/>
                      <a:pt x="17" y="87"/>
                    </a:cubicBezTo>
                    <a:cubicBezTo>
                      <a:pt x="19" y="87"/>
                      <a:pt x="21" y="85"/>
                      <a:pt x="21" y="83"/>
                    </a:cubicBezTo>
                    <a:cubicBezTo>
                      <a:pt x="21" y="49"/>
                      <a:pt x="21" y="49"/>
                      <a:pt x="21" y="49"/>
                    </a:cubicBezTo>
                    <a:cubicBezTo>
                      <a:pt x="24" y="49"/>
                      <a:pt x="24" y="49"/>
                      <a:pt x="24" y="49"/>
                    </a:cubicBezTo>
                    <a:cubicBezTo>
                      <a:pt x="24" y="83"/>
                      <a:pt x="24" y="83"/>
                      <a:pt x="24" y="83"/>
                    </a:cubicBezTo>
                    <a:cubicBezTo>
                      <a:pt x="24" y="85"/>
                      <a:pt x="26" y="87"/>
                      <a:pt x="28" y="87"/>
                    </a:cubicBezTo>
                    <a:cubicBezTo>
                      <a:pt x="30" y="87"/>
                      <a:pt x="32" y="85"/>
                      <a:pt x="32" y="83"/>
                    </a:cubicBezTo>
                    <a:cubicBezTo>
                      <a:pt x="32" y="47"/>
                      <a:pt x="32" y="47"/>
                      <a:pt x="32" y="47"/>
                    </a:cubicBezTo>
                    <a:cubicBezTo>
                      <a:pt x="32" y="47"/>
                      <a:pt x="33" y="46"/>
                      <a:pt x="33" y="45"/>
                    </a:cubicBezTo>
                    <a:cubicBezTo>
                      <a:pt x="33" y="25"/>
                      <a:pt x="33" y="25"/>
                      <a:pt x="33" y="25"/>
                    </a:cubicBezTo>
                    <a:cubicBezTo>
                      <a:pt x="38" y="29"/>
                      <a:pt x="38" y="29"/>
                      <a:pt x="38" y="29"/>
                    </a:cubicBezTo>
                    <a:cubicBezTo>
                      <a:pt x="39" y="30"/>
                      <a:pt x="40" y="30"/>
                      <a:pt x="41" y="30"/>
                    </a:cubicBezTo>
                    <a:cubicBezTo>
                      <a:pt x="43" y="30"/>
                      <a:pt x="44" y="28"/>
                      <a:pt x="44" y="26"/>
                    </a:cubicBezTo>
                    <a:lnTo>
                      <a:pt x="42" y="13"/>
                    </a:lnTo>
                    <a:close/>
                    <a:moveTo>
                      <a:pt x="35" y="0"/>
                    </a:moveTo>
                    <a:cubicBezTo>
                      <a:pt x="35" y="0"/>
                      <a:pt x="35" y="1"/>
                      <a:pt x="35" y="1"/>
                    </a:cubicBezTo>
                    <a:cubicBezTo>
                      <a:pt x="35" y="1"/>
                      <a:pt x="35" y="1"/>
                      <a:pt x="35" y="1"/>
                    </a:cubicBezTo>
                    <a:cubicBezTo>
                      <a:pt x="35" y="1"/>
                      <a:pt x="35" y="1"/>
                      <a:pt x="35" y="1"/>
                    </a:cubicBezTo>
                    <a:cubicBezTo>
                      <a:pt x="35" y="1"/>
                      <a:pt x="35" y="0"/>
                      <a:pt x="35"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4" y="0"/>
                    </a:moveTo>
                    <a:cubicBezTo>
                      <a:pt x="34" y="0"/>
                      <a:pt x="34" y="1"/>
                      <a:pt x="34" y="1"/>
                    </a:cubicBezTo>
                    <a:cubicBezTo>
                      <a:pt x="34" y="1"/>
                      <a:pt x="34" y="1"/>
                      <a:pt x="34" y="1"/>
                    </a:cubicBezTo>
                    <a:cubicBezTo>
                      <a:pt x="34" y="1"/>
                      <a:pt x="34" y="1"/>
                      <a:pt x="34" y="1"/>
                    </a:cubicBezTo>
                    <a:cubicBezTo>
                      <a:pt x="34" y="1"/>
                      <a:pt x="34" y="0"/>
                      <a:pt x="34" y="0"/>
                    </a:cubicBezTo>
                    <a:close/>
                    <a:moveTo>
                      <a:pt x="36" y="10"/>
                    </a:moveTo>
                    <a:cubicBezTo>
                      <a:pt x="36" y="11"/>
                      <a:pt x="35" y="11"/>
                      <a:pt x="35" y="11"/>
                    </a:cubicBezTo>
                    <a:cubicBezTo>
                      <a:pt x="33" y="11"/>
                      <a:pt x="33" y="11"/>
                      <a:pt x="33" y="11"/>
                    </a:cubicBezTo>
                    <a:cubicBezTo>
                      <a:pt x="33" y="11"/>
                      <a:pt x="33" y="11"/>
                      <a:pt x="33" y="10"/>
                    </a:cubicBezTo>
                    <a:cubicBezTo>
                      <a:pt x="33" y="10"/>
                      <a:pt x="33" y="10"/>
                      <a:pt x="33" y="10"/>
                    </a:cubicBezTo>
                    <a:cubicBezTo>
                      <a:pt x="33" y="10"/>
                      <a:pt x="33" y="9"/>
                      <a:pt x="33" y="9"/>
                    </a:cubicBezTo>
                    <a:cubicBezTo>
                      <a:pt x="35" y="9"/>
                      <a:pt x="35" y="9"/>
                      <a:pt x="35" y="9"/>
                    </a:cubicBezTo>
                    <a:cubicBezTo>
                      <a:pt x="35" y="9"/>
                      <a:pt x="36" y="10"/>
                      <a:pt x="36" y="10"/>
                    </a:cubicBezTo>
                    <a:close/>
                    <a:moveTo>
                      <a:pt x="36" y="7"/>
                    </a:moveTo>
                    <a:cubicBezTo>
                      <a:pt x="36" y="8"/>
                      <a:pt x="36" y="8"/>
                      <a:pt x="35" y="8"/>
                    </a:cubicBezTo>
                    <a:cubicBezTo>
                      <a:pt x="33" y="8"/>
                      <a:pt x="33" y="8"/>
                      <a:pt x="33" y="8"/>
                    </a:cubicBezTo>
                    <a:cubicBezTo>
                      <a:pt x="33" y="8"/>
                      <a:pt x="32" y="8"/>
                      <a:pt x="32" y="7"/>
                    </a:cubicBezTo>
                    <a:cubicBezTo>
                      <a:pt x="32" y="3"/>
                      <a:pt x="32" y="3"/>
                      <a:pt x="32" y="3"/>
                    </a:cubicBezTo>
                    <a:cubicBezTo>
                      <a:pt x="32" y="2"/>
                      <a:pt x="33" y="1"/>
                      <a:pt x="33" y="1"/>
                    </a:cubicBezTo>
                    <a:cubicBezTo>
                      <a:pt x="35" y="1"/>
                      <a:pt x="35" y="1"/>
                      <a:pt x="35" y="1"/>
                    </a:cubicBezTo>
                    <a:cubicBezTo>
                      <a:pt x="36" y="1"/>
                      <a:pt x="36" y="2"/>
                      <a:pt x="36" y="3"/>
                    </a:cubicBezTo>
                    <a:lnTo>
                      <a:pt x="36" y="7"/>
                    </a:ln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lt"/>
                  <a:ea typeface="+mn-ea"/>
                </a:endParaRPr>
              </a:p>
            </p:txBody>
          </p:sp>
        </p:grpSp>
        <p:sp>
          <p:nvSpPr>
            <p:cNvPr id="29" name="文本框 30"/>
            <p:cNvSpPr txBox="1"/>
            <p:nvPr/>
          </p:nvSpPr>
          <p:spPr>
            <a:xfrm>
              <a:off x="2776506" y="4268249"/>
              <a:ext cx="1276564" cy="368300"/>
            </a:xfrm>
            <a:prstGeom prst="rect">
              <a:avLst/>
            </a:prstGeom>
            <a:noFill/>
          </p:spPr>
          <p:txBody>
            <a:bodyPr wrap="square" rtlCol="0">
              <a:spAutoFit/>
            </a:bodyPr>
            <a:lstStyle/>
            <a:p>
              <a:pPr algn="ctr"/>
              <a:endParaRPr lang="zh-CN" altLang="en-US" b="1" dirty="0" smtClean="0">
                <a:solidFill>
                  <a:schemeClr val="tx2"/>
                </a:solidFill>
                <a:latin typeface="微软雅黑" panose="020B0503020204020204" pitchFamily="34" charset="-122"/>
                <a:ea typeface="微软雅黑" panose="020B0503020204020204" pitchFamily="34" charset="-122"/>
              </a:endParaRPr>
            </a:p>
          </p:txBody>
        </p:sp>
        <p:sp>
          <p:nvSpPr>
            <p:cNvPr id="30" name="任意多边形 151"/>
            <p:cNvSpPr>
              <a:spLocks noChangeArrowheads="1"/>
            </p:cNvSpPr>
            <p:nvPr/>
          </p:nvSpPr>
          <p:spPr bwMode="auto">
            <a:xfrm>
              <a:off x="2578619" y="4008183"/>
              <a:ext cx="1228261" cy="628104"/>
            </a:xfrm>
            <a:custGeom>
              <a:avLst/>
              <a:gdLst>
                <a:gd name="T0" fmla="*/ 176216 w 3090"/>
                <a:gd name="T1" fmla="*/ 0 h 1665"/>
                <a:gd name="T2" fmla="*/ 1785934 w 3090"/>
                <a:gd name="T3" fmla="*/ 0 h 1665"/>
                <a:gd name="T4" fmla="*/ 1962150 w 3090"/>
                <a:gd name="T5" fmla="*/ 176216 h 1665"/>
                <a:gd name="T6" fmla="*/ 1962150 w 3090"/>
                <a:gd name="T7" fmla="*/ 881059 h 1665"/>
                <a:gd name="T8" fmla="*/ 1785934 w 3090"/>
                <a:gd name="T9" fmla="*/ 1057275 h 1665"/>
                <a:gd name="T10" fmla="*/ 176216 w 3090"/>
                <a:gd name="T11" fmla="*/ 1057275 h 1665"/>
                <a:gd name="T12" fmla="*/ 0 w 3090"/>
                <a:gd name="T13" fmla="*/ 881059 h 1665"/>
                <a:gd name="T14" fmla="*/ 0 w 3090"/>
                <a:gd name="T15" fmla="*/ 720027 h 1665"/>
                <a:gd name="T16" fmla="*/ 180692 w 3090"/>
                <a:gd name="T17" fmla="*/ 720027 h 1665"/>
                <a:gd name="T18" fmla="*/ 180692 w 3090"/>
                <a:gd name="T19" fmla="*/ 319977 h 1665"/>
                <a:gd name="T20" fmla="*/ 0 w 3090"/>
                <a:gd name="T21" fmla="*/ 319977 h 1665"/>
                <a:gd name="T22" fmla="*/ 0 w 3090"/>
                <a:gd name="T23" fmla="*/ 176216 h 1665"/>
                <a:gd name="T24" fmla="*/ 176216 w 3090"/>
                <a:gd name="T25" fmla="*/ 0 h 16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90" h="1665">
                  <a:moveTo>
                    <a:pt x="0" y="504"/>
                  </a:moveTo>
                  <a:lnTo>
                    <a:pt x="0" y="278"/>
                  </a:lnTo>
                  <a:cubicBezTo>
                    <a:pt x="0" y="124"/>
                    <a:pt x="124" y="0"/>
                    <a:pt x="278" y="0"/>
                  </a:cubicBezTo>
                  <a:lnTo>
                    <a:pt x="2812" y="0"/>
                  </a:lnTo>
                  <a:cubicBezTo>
                    <a:pt x="2966" y="0"/>
                    <a:pt x="3090" y="124"/>
                    <a:pt x="3090" y="278"/>
                  </a:cubicBezTo>
                  <a:lnTo>
                    <a:pt x="3090" y="1387"/>
                  </a:lnTo>
                  <a:cubicBezTo>
                    <a:pt x="3090" y="1541"/>
                    <a:pt x="2966" y="1665"/>
                    <a:pt x="2812" y="1665"/>
                  </a:cubicBezTo>
                  <a:lnTo>
                    <a:pt x="278" y="1665"/>
                  </a:lnTo>
                  <a:cubicBezTo>
                    <a:pt x="124" y="1665"/>
                    <a:pt x="0" y="1541"/>
                    <a:pt x="0" y="1387"/>
                  </a:cubicBezTo>
                  <a:lnTo>
                    <a:pt x="0" y="1134"/>
                  </a:lnTo>
                </a:path>
              </a:pathLst>
            </a:custGeom>
            <a:noFill/>
            <a:ln w="6350">
              <a:solidFill>
                <a:schemeClr val="tx2"/>
              </a:solidFill>
              <a:prstDash val="sys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r>
                <a:rPr lang="en-US" altLang="zh-CN" b="1" dirty="0" smtClean="0">
                  <a:solidFill>
                    <a:srgbClr val="C00000"/>
                  </a:solidFill>
                  <a:latin typeface="微软雅黑" panose="020B0503020204020204" pitchFamily="34" charset="-122"/>
                  <a:ea typeface="微软雅黑" panose="020B0503020204020204" pitchFamily="34" charset="-122"/>
                  <a:sym typeface="+mn-ea"/>
                </a:rPr>
                <a:t>  </a:t>
              </a:r>
              <a:r>
                <a:rPr lang="zh-CN" altLang="en-US" b="1" dirty="0" smtClean="0">
                  <a:solidFill>
                    <a:srgbClr val="C00000"/>
                  </a:solidFill>
                  <a:latin typeface="微软雅黑" panose="020B0503020204020204" pitchFamily="34" charset="-122"/>
                  <a:ea typeface="微软雅黑" panose="020B0503020204020204" pitchFamily="34" charset="-122"/>
                  <a:sym typeface="+mn-ea"/>
                </a:rPr>
                <a:t>洪秀全</a:t>
              </a:r>
            </a:p>
          </p:txBody>
        </p:sp>
      </p:grpSp>
      <p:sp>
        <p:nvSpPr>
          <p:cNvPr id="33" name="文本占位符 14342"/>
          <p:cNvSpPr txBox="1">
            <a:spLocks/>
          </p:cNvSpPr>
          <p:nvPr/>
        </p:nvSpPr>
        <p:spPr>
          <a:xfrm>
            <a:off x="5558971" y="1055693"/>
            <a:ext cx="6696417" cy="3783965"/>
          </a:xfrm>
          <a:ln w="28575" cmpd="sng">
            <a:solidFill>
              <a:schemeClr val="accent1">
                <a:shade val="50000"/>
              </a:schemeClr>
            </a:solidFill>
            <a:prstDash val="solid"/>
          </a:ln>
        </p:spPr>
        <p:txBody>
          <a:bodyPr>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1843</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年建立“拜上帝教”；</a:t>
            </a:r>
          </a:p>
          <a:p>
            <a:pPr marL="0" indent="0">
              <a:lnSpc>
                <a:spcPct val="130000"/>
              </a:lnSpc>
              <a:buFont typeface="Arial" panose="020B0604020202020204" pitchFamily="34" charset="0"/>
              <a:buNone/>
            </a:pP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1844</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年到广西传教，后洪秀全回广东撰写</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原道救世歌</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原道醒世训</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a:t>
            </a:r>
          </a:p>
          <a:p>
            <a:pPr marL="0" indent="0">
              <a:lnSpc>
                <a:spcPct val="130000"/>
              </a:lnSpc>
              <a:buFont typeface="Arial" panose="020B0604020202020204" pitchFamily="34" charset="0"/>
              <a:buNone/>
            </a:pP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1847</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年信徒发展为</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2000</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多人；</a:t>
            </a:r>
          </a:p>
          <a:p>
            <a:pPr marL="0" indent="0">
              <a:lnSpc>
                <a:spcPct val="130000"/>
              </a:lnSpc>
              <a:buFont typeface="Arial" panose="020B0604020202020204" pitchFamily="34" charset="0"/>
              <a:buNone/>
            </a:pP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1848</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年洪秀全撰写</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原道觉世训</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和</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太平天日</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a:t>
            </a:r>
          </a:p>
          <a:p>
            <a:pPr marL="0" indent="0">
              <a:lnSpc>
                <a:spcPct val="130000"/>
              </a:lnSpc>
              <a:buFont typeface="Arial" panose="020B0604020202020204" pitchFamily="34" charset="0"/>
              <a:buNone/>
            </a:pP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1850</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年拜上帝教发展为万余人，洪秀全下令集中金田村；</a:t>
            </a:r>
          </a:p>
          <a:p>
            <a:pPr marL="0" indent="0">
              <a:lnSpc>
                <a:spcPct val="130000"/>
              </a:lnSpc>
              <a:buFont typeface="Arial" panose="020B0604020202020204" pitchFamily="34" charset="0"/>
              <a:buNone/>
            </a:pP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1851</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年</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1</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月</a:t>
            </a:r>
            <a:r>
              <a:rPr lang="en-US" altLang="zh-CN" sz="2000" dirty="0" smtClean="0">
                <a:latin typeface="宋体" panose="02010600030101010101" pitchFamily="2" charset="-122"/>
                <a:ea typeface="宋体" panose="02010600030101010101" pitchFamily="2" charset="-122"/>
                <a:cs typeface="微软雅黑" panose="020B0503020204020204" pitchFamily="34" charset="-122"/>
              </a:rPr>
              <a:t>11</a:t>
            </a:r>
            <a:r>
              <a:rPr lang="zh-CN" altLang="en-US" sz="2000" dirty="0" smtClean="0">
                <a:latin typeface="宋体" panose="02010600030101010101" pitchFamily="2" charset="-122"/>
                <a:ea typeface="宋体" panose="02010600030101010101" pitchFamily="2" charset="-122"/>
                <a:cs typeface="微软雅黑" panose="020B0503020204020204" pitchFamily="34" charset="-122"/>
              </a:rPr>
              <a:t>日，桂平县金田发动起义，建号“太平天国”，起义军称“太平军”。</a:t>
            </a:r>
            <a:endParaRPr lang="zh-CN" altLang="en-US" sz="2000" dirty="0">
              <a:latin typeface="宋体" panose="02010600030101010101" pitchFamily="2" charset="-122"/>
              <a:ea typeface="宋体" panose="02010600030101010101" pitchFamily="2" charset="-122"/>
              <a:cs typeface="微软雅黑" panose="020B0503020204020204" pitchFamily="34" charset="-122"/>
            </a:endParaRPr>
          </a:p>
        </p:txBody>
      </p:sp>
      <p:sp>
        <p:nvSpPr>
          <p:cNvPr id="34" name="矩形 33"/>
          <p:cNvSpPr/>
          <p:nvPr/>
        </p:nvSpPr>
        <p:spPr>
          <a:xfrm>
            <a:off x="4274631" y="5415915"/>
            <a:ext cx="7973250" cy="13716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pPr>
            <a:r>
              <a:rPr lang="zh-CN" altLang="en-US" sz="2000" dirty="0">
                <a:latin typeface="+mn-ea"/>
                <a:ea typeface="+mn-ea"/>
                <a:cs typeface="微软雅黑" panose="020B0503020204020204" pitchFamily="34" charset="-122"/>
              </a:rPr>
              <a:t>第一次：</a:t>
            </a:r>
            <a:r>
              <a:rPr lang="en-US" altLang="zh-CN" sz="2000" dirty="0">
                <a:latin typeface="+mn-ea"/>
                <a:ea typeface="+mn-ea"/>
                <a:cs typeface="微软雅黑" panose="020B0503020204020204" pitchFamily="34" charset="-122"/>
              </a:rPr>
              <a:t>1828</a:t>
            </a:r>
            <a:r>
              <a:rPr lang="zh-CN" altLang="en-US" sz="2000" dirty="0">
                <a:latin typeface="+mn-ea"/>
                <a:ea typeface="+mn-ea"/>
                <a:cs typeface="微软雅黑" panose="020B0503020204020204" pitchFamily="34" charset="-122"/>
              </a:rPr>
              <a:t>年（</a:t>
            </a:r>
            <a:r>
              <a:rPr lang="en-US" altLang="zh-CN" sz="2000" dirty="0">
                <a:latin typeface="+mn-ea"/>
                <a:ea typeface="+mn-ea"/>
                <a:cs typeface="微软雅黑" panose="020B0503020204020204" pitchFamily="34" charset="-122"/>
              </a:rPr>
              <a:t>14</a:t>
            </a:r>
            <a:r>
              <a:rPr lang="zh-CN" altLang="en-US" sz="2000" dirty="0">
                <a:latin typeface="+mn-ea"/>
                <a:ea typeface="+mn-ea"/>
                <a:cs typeface="微软雅黑" panose="020B0503020204020204" pitchFamily="34" charset="-122"/>
              </a:rPr>
              <a:t>岁）</a:t>
            </a:r>
          </a:p>
          <a:p>
            <a:pPr lvl="0">
              <a:lnSpc>
                <a:spcPct val="90000"/>
              </a:lnSpc>
            </a:pPr>
            <a:r>
              <a:rPr lang="zh-CN" altLang="en-US" sz="2000" dirty="0">
                <a:latin typeface="+mn-ea"/>
                <a:ea typeface="+mn-ea"/>
                <a:cs typeface="微软雅黑" panose="020B0503020204020204" pitchFamily="34" charset="-122"/>
              </a:rPr>
              <a:t>第二次：</a:t>
            </a:r>
            <a:r>
              <a:rPr lang="en-US" altLang="zh-CN" sz="2000" dirty="0">
                <a:latin typeface="+mn-ea"/>
                <a:ea typeface="+mn-ea"/>
                <a:cs typeface="微软雅黑" panose="020B0503020204020204" pitchFamily="34" charset="-122"/>
              </a:rPr>
              <a:t>1836</a:t>
            </a:r>
            <a:r>
              <a:rPr lang="zh-CN" altLang="en-US" sz="2000" dirty="0">
                <a:latin typeface="+mn-ea"/>
                <a:ea typeface="+mn-ea"/>
                <a:cs typeface="微软雅黑" panose="020B0503020204020204" pitchFamily="34" charset="-122"/>
              </a:rPr>
              <a:t>年（</a:t>
            </a:r>
            <a:r>
              <a:rPr lang="en-US" altLang="zh-CN" sz="2000" dirty="0">
                <a:latin typeface="+mn-ea"/>
                <a:ea typeface="+mn-ea"/>
                <a:cs typeface="微软雅黑" panose="020B0503020204020204" pitchFamily="34" charset="-122"/>
              </a:rPr>
              <a:t>22</a:t>
            </a:r>
            <a:r>
              <a:rPr lang="zh-CN" altLang="en-US" sz="2000" dirty="0">
                <a:latin typeface="+mn-ea"/>
                <a:ea typeface="+mn-ea"/>
                <a:cs typeface="微软雅黑" panose="020B0503020204020204" pitchFamily="34" charset="-122"/>
              </a:rPr>
              <a:t>岁）</a:t>
            </a:r>
            <a:r>
              <a:rPr lang="en-US" altLang="zh-CN" sz="2000" dirty="0">
                <a:latin typeface="+mn-ea"/>
                <a:ea typeface="+mn-ea"/>
                <a:cs typeface="微软雅黑" panose="020B0503020204020204" pitchFamily="34" charset="-122"/>
              </a:rPr>
              <a:t>——</a:t>
            </a:r>
            <a:r>
              <a:rPr lang="zh-CN" altLang="en-US" sz="2000" dirty="0">
                <a:latin typeface="+mn-ea"/>
                <a:ea typeface="+mn-ea"/>
                <a:cs typeface="微软雅黑" panose="020B0503020204020204" pitchFamily="34" charset="-122"/>
              </a:rPr>
              <a:t>得基督传教士梁发的</a:t>
            </a:r>
            <a:r>
              <a:rPr lang="en-US" altLang="zh-CN" sz="2000" dirty="0">
                <a:latin typeface="+mn-ea"/>
                <a:ea typeface="+mn-ea"/>
                <a:cs typeface="微软雅黑" panose="020B0503020204020204" pitchFamily="34" charset="-122"/>
              </a:rPr>
              <a:t>《</a:t>
            </a:r>
            <a:r>
              <a:rPr lang="zh-CN" altLang="en-US" sz="2000" dirty="0">
                <a:latin typeface="+mn-ea"/>
                <a:ea typeface="+mn-ea"/>
                <a:cs typeface="微软雅黑" panose="020B0503020204020204" pitchFamily="34" charset="-122"/>
              </a:rPr>
              <a:t>劝世良言</a:t>
            </a:r>
            <a:r>
              <a:rPr lang="en-US" altLang="zh-CN" sz="2000" dirty="0">
                <a:latin typeface="+mn-ea"/>
                <a:ea typeface="+mn-ea"/>
                <a:cs typeface="微软雅黑" panose="020B0503020204020204" pitchFamily="34" charset="-122"/>
              </a:rPr>
              <a:t>》 </a:t>
            </a:r>
          </a:p>
          <a:p>
            <a:pPr lvl="0">
              <a:lnSpc>
                <a:spcPct val="90000"/>
              </a:lnSpc>
            </a:pPr>
            <a:r>
              <a:rPr lang="zh-CN" altLang="en-US" sz="2000" dirty="0">
                <a:latin typeface="+mn-ea"/>
                <a:ea typeface="+mn-ea"/>
                <a:cs typeface="微软雅黑" panose="020B0503020204020204" pitchFamily="34" charset="-122"/>
              </a:rPr>
              <a:t>第三次：</a:t>
            </a:r>
            <a:r>
              <a:rPr lang="en-US" altLang="zh-CN" sz="2000" dirty="0">
                <a:latin typeface="+mn-ea"/>
                <a:ea typeface="+mn-ea"/>
                <a:cs typeface="微软雅黑" panose="020B0503020204020204" pitchFamily="34" charset="-122"/>
              </a:rPr>
              <a:t>1837</a:t>
            </a:r>
            <a:r>
              <a:rPr lang="zh-CN" altLang="en-US" sz="2000" dirty="0">
                <a:latin typeface="+mn-ea"/>
                <a:ea typeface="+mn-ea"/>
                <a:cs typeface="微软雅黑" panose="020B0503020204020204" pitchFamily="34" charset="-122"/>
              </a:rPr>
              <a:t>年（</a:t>
            </a:r>
            <a:r>
              <a:rPr lang="en-US" altLang="zh-CN" sz="2000" dirty="0">
                <a:latin typeface="+mn-ea"/>
                <a:ea typeface="+mn-ea"/>
                <a:cs typeface="微软雅黑" panose="020B0503020204020204" pitchFamily="34" charset="-122"/>
              </a:rPr>
              <a:t>23</a:t>
            </a:r>
            <a:r>
              <a:rPr lang="zh-CN" altLang="en-US" sz="2000" dirty="0">
                <a:latin typeface="+mn-ea"/>
                <a:ea typeface="+mn-ea"/>
                <a:cs typeface="微软雅黑" panose="020B0503020204020204" pitchFamily="34" charset="-122"/>
              </a:rPr>
              <a:t>岁）</a:t>
            </a:r>
            <a:r>
              <a:rPr lang="en-US" altLang="zh-CN" sz="2000" dirty="0">
                <a:latin typeface="+mn-ea"/>
                <a:ea typeface="+mn-ea"/>
                <a:cs typeface="微软雅黑" panose="020B0503020204020204" pitchFamily="34" charset="-122"/>
              </a:rPr>
              <a:t>——</a:t>
            </a:r>
            <a:r>
              <a:rPr lang="zh-CN" altLang="en-US" sz="2000" dirty="0">
                <a:latin typeface="+mn-ea"/>
                <a:ea typeface="+mn-ea"/>
                <a:cs typeface="微软雅黑" panose="020B0503020204020204" pitchFamily="34" charset="-122"/>
              </a:rPr>
              <a:t>大病一场，“丁酉异梦” </a:t>
            </a:r>
          </a:p>
          <a:p>
            <a:pPr lvl="0">
              <a:lnSpc>
                <a:spcPct val="90000"/>
              </a:lnSpc>
            </a:pPr>
            <a:r>
              <a:rPr lang="zh-CN" altLang="en-US" sz="2000" dirty="0">
                <a:latin typeface="+mn-ea"/>
                <a:ea typeface="+mn-ea"/>
                <a:cs typeface="微软雅黑" panose="020B0503020204020204" pitchFamily="34" charset="-122"/>
              </a:rPr>
              <a:t>第四次：</a:t>
            </a:r>
            <a:r>
              <a:rPr lang="en-US" altLang="zh-CN" sz="2000" dirty="0">
                <a:latin typeface="+mn-ea"/>
                <a:ea typeface="+mn-ea"/>
                <a:cs typeface="微软雅黑" panose="020B0503020204020204" pitchFamily="34" charset="-122"/>
              </a:rPr>
              <a:t>1843</a:t>
            </a:r>
            <a:r>
              <a:rPr lang="zh-CN" altLang="en-US" sz="2000" dirty="0">
                <a:latin typeface="+mn-ea"/>
                <a:ea typeface="+mn-ea"/>
                <a:cs typeface="微软雅黑" panose="020B0503020204020204" pitchFamily="34" charset="-122"/>
              </a:rPr>
              <a:t>年（</a:t>
            </a:r>
            <a:r>
              <a:rPr lang="en-US" altLang="zh-CN" sz="2000" dirty="0">
                <a:latin typeface="+mn-ea"/>
                <a:ea typeface="+mn-ea"/>
                <a:cs typeface="微软雅黑" panose="020B0503020204020204" pitchFamily="34" charset="-122"/>
              </a:rPr>
              <a:t>29</a:t>
            </a:r>
            <a:r>
              <a:rPr lang="zh-CN" altLang="en-US" sz="2000" dirty="0">
                <a:latin typeface="+mn-ea"/>
                <a:ea typeface="+mn-ea"/>
                <a:cs typeface="微软雅黑" panose="020B0503020204020204" pitchFamily="34" charset="-122"/>
              </a:rPr>
              <a:t>岁）</a:t>
            </a:r>
            <a:r>
              <a:rPr lang="en-US" altLang="zh-CN" sz="2000" dirty="0">
                <a:latin typeface="+mn-ea"/>
                <a:ea typeface="+mn-ea"/>
                <a:cs typeface="微软雅黑" panose="020B0503020204020204" pitchFamily="34" charset="-122"/>
              </a:rPr>
              <a:t>——</a:t>
            </a:r>
            <a:r>
              <a:rPr lang="zh-CN" altLang="en-US" sz="2000" dirty="0">
                <a:latin typeface="+mn-ea"/>
                <a:ea typeface="+mn-ea"/>
                <a:cs typeface="微软雅黑" panose="020B0503020204020204" pitchFamily="34" charset="-122"/>
              </a:rPr>
              <a:t>怀才不遇的愤怒爆发</a:t>
            </a:r>
          </a:p>
        </p:txBody>
      </p:sp>
    </p:spTree>
    <p:extLst>
      <p:ext uri="{BB962C8B-B14F-4D97-AF65-F5344CB8AC3E}">
        <p14:creationId xmlns:p14="http://schemas.microsoft.com/office/powerpoint/2010/main" val="1598451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3">
                                            <p:bg/>
                                          </p:spTgt>
                                        </p:tgtEl>
                                        <p:attrNameLst>
                                          <p:attrName>style.visibility</p:attrName>
                                        </p:attrNameLst>
                                      </p:cBhvr>
                                      <p:to>
                                        <p:strVal val="visible"/>
                                      </p:to>
                                    </p:set>
                                    <p:animEffect transition="in" filter="wipe(down)">
                                      <p:cBhvr>
                                        <p:cTn id="21" dur="500"/>
                                        <p:tgtEl>
                                          <p:spTgt spid="33">
                                            <p:bg/>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down)">
                                      <p:cBhvr>
                                        <p:cTn id="24" dur="500"/>
                                        <p:tgtEl>
                                          <p:spTgt spid="33">
                                            <p:txEl>
                                              <p:pRg st="0" end="0"/>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3">
                                            <p:txEl>
                                              <p:pRg st="1" end="1"/>
                                            </p:txEl>
                                          </p:spTgt>
                                        </p:tgtEl>
                                        <p:attrNameLst>
                                          <p:attrName>style.visibility</p:attrName>
                                        </p:attrNameLst>
                                      </p:cBhvr>
                                      <p:to>
                                        <p:strVal val="visible"/>
                                      </p:to>
                                    </p:set>
                                    <p:animEffect transition="in" filter="wipe(down)">
                                      <p:cBhvr>
                                        <p:cTn id="27" dur="500"/>
                                        <p:tgtEl>
                                          <p:spTgt spid="33">
                                            <p:txEl>
                                              <p:pRg st="1" end="1"/>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3">
                                            <p:txEl>
                                              <p:pRg st="2" end="2"/>
                                            </p:txEl>
                                          </p:spTgt>
                                        </p:tgtEl>
                                        <p:attrNameLst>
                                          <p:attrName>style.visibility</p:attrName>
                                        </p:attrNameLst>
                                      </p:cBhvr>
                                      <p:to>
                                        <p:strVal val="visible"/>
                                      </p:to>
                                    </p:set>
                                    <p:animEffect transition="in" filter="wipe(down)">
                                      <p:cBhvr>
                                        <p:cTn id="30" dur="500"/>
                                        <p:tgtEl>
                                          <p:spTgt spid="33">
                                            <p:txEl>
                                              <p:pRg st="2" end="2"/>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3">
                                            <p:txEl>
                                              <p:pRg st="3" end="3"/>
                                            </p:txEl>
                                          </p:spTgt>
                                        </p:tgtEl>
                                        <p:attrNameLst>
                                          <p:attrName>style.visibility</p:attrName>
                                        </p:attrNameLst>
                                      </p:cBhvr>
                                      <p:to>
                                        <p:strVal val="visible"/>
                                      </p:to>
                                    </p:set>
                                    <p:animEffect transition="in" filter="wipe(down)">
                                      <p:cBhvr>
                                        <p:cTn id="33" dur="500"/>
                                        <p:tgtEl>
                                          <p:spTgt spid="33">
                                            <p:txEl>
                                              <p:pRg st="3" end="3"/>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3">
                                            <p:txEl>
                                              <p:pRg st="4" end="4"/>
                                            </p:txEl>
                                          </p:spTgt>
                                        </p:tgtEl>
                                        <p:attrNameLst>
                                          <p:attrName>style.visibility</p:attrName>
                                        </p:attrNameLst>
                                      </p:cBhvr>
                                      <p:to>
                                        <p:strVal val="visible"/>
                                      </p:to>
                                    </p:set>
                                    <p:animEffect transition="in" filter="wipe(down)">
                                      <p:cBhvr>
                                        <p:cTn id="36" dur="500"/>
                                        <p:tgtEl>
                                          <p:spTgt spid="33">
                                            <p:txEl>
                                              <p:pRg st="4" end="4"/>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3">
                                            <p:txEl>
                                              <p:pRg st="5" end="5"/>
                                            </p:txEl>
                                          </p:spTgt>
                                        </p:tgtEl>
                                        <p:attrNameLst>
                                          <p:attrName>style.visibility</p:attrName>
                                        </p:attrNameLst>
                                      </p:cBhvr>
                                      <p:to>
                                        <p:strVal val="visible"/>
                                      </p:to>
                                    </p:set>
                                    <p:animEffect transition="in" filter="wipe(down)">
                                      <p:cBhvr>
                                        <p:cTn id="39" dur="500"/>
                                        <p:tgtEl>
                                          <p:spTgt spid="3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uiExpand="1" build="p" animBg="1"/>
      <p:bldP spid="3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p:cNvCxnSpPr/>
          <p:nvPr/>
        </p:nvCxnSpPr>
        <p:spPr>
          <a:xfrm>
            <a:off x="-4" y="4263838"/>
            <a:ext cx="12192002" cy="0"/>
          </a:xfrm>
          <a:prstGeom prst="straightConnector1">
            <a:avLst/>
          </a:prstGeom>
          <a:ln w="152400">
            <a:solidFill>
              <a:srgbClr val="A6A6A6">
                <a:alpha val="52941"/>
              </a:srgb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橢圓 5"/>
          <p:cNvSpPr/>
          <p:nvPr/>
        </p:nvSpPr>
        <p:spPr>
          <a:xfrm>
            <a:off x="984553" y="3881362"/>
            <a:ext cx="826710" cy="824895"/>
          </a:xfrm>
          <a:prstGeom prst="ellipse">
            <a:avLst/>
          </a:prstGeom>
          <a:solidFill>
            <a:schemeClr val="accent1">
              <a:lumMod val="50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3" name="文本框 9"/>
          <p:cNvSpPr txBox="1"/>
          <p:nvPr/>
        </p:nvSpPr>
        <p:spPr>
          <a:xfrm>
            <a:off x="984553" y="4076701"/>
            <a:ext cx="881138" cy="436033"/>
          </a:xfrm>
          <a:prstGeom prst="rect">
            <a:avLst/>
          </a:prstGeom>
          <a:noFill/>
        </p:spPr>
        <p:txBody>
          <a:bodyPr wrap="square" lIns="68562" tIns="34281" rIns="68562" bIns="34281" rtlCol="0">
            <a:spAutoFit/>
          </a:bodyPr>
          <a:lstStyle/>
          <a:p>
            <a:pPr marL="0" lvl="1" algn="ctr"/>
            <a:r>
              <a:rPr lang="en-US" sz="2400" b="1" dirty="0">
                <a:solidFill>
                  <a:schemeClr val="bg1"/>
                </a:solidFill>
                <a:latin typeface="Impact MT Std" pitchFamily="34" charset="0"/>
                <a:ea typeface="微软雅黑" panose="020B0503020204020204" pitchFamily="34" charset="-122"/>
              </a:rPr>
              <a:t>1851</a:t>
            </a:r>
            <a:endParaRPr lang="en-US" sz="2400" b="1" kern="0" dirty="0">
              <a:solidFill>
                <a:schemeClr val="bg1"/>
              </a:solidFill>
              <a:latin typeface="Impact MT Std" pitchFamily="34" charset="0"/>
              <a:ea typeface="微软雅黑" panose="020B0503020204020204" pitchFamily="34" charset="-122"/>
            </a:endParaRPr>
          </a:p>
        </p:txBody>
      </p:sp>
      <p:sp>
        <p:nvSpPr>
          <p:cNvPr id="14" name="矩形 13"/>
          <p:cNvSpPr/>
          <p:nvPr/>
        </p:nvSpPr>
        <p:spPr>
          <a:xfrm>
            <a:off x="829129" y="4789715"/>
            <a:ext cx="1762276" cy="1123897"/>
          </a:xfrm>
          <a:prstGeom prst="rect">
            <a:avLst/>
          </a:prstGeom>
        </p:spPr>
        <p:txBody>
          <a:bodyPr wrap="square">
            <a:spAutoFit/>
          </a:bodyPr>
          <a:lstStyle/>
          <a:p>
            <a:pPr algn="ctr">
              <a:spcBef>
                <a:spcPct val="0"/>
              </a:spcBef>
              <a:buFont typeface="Arial" panose="020B0604020202020204" pitchFamily="34" charset="0"/>
              <a:buNone/>
            </a:pPr>
            <a:r>
              <a:rPr lang="zh-CN" altLang="en-US" sz="1714" b="1" dirty="0">
                <a:solidFill>
                  <a:schemeClr val="accent1">
                    <a:lumMod val="50000"/>
                  </a:schemeClr>
                </a:solidFill>
                <a:latin typeface="+mn-ea"/>
                <a:ea typeface="+mn-ea"/>
                <a:cs typeface="Arial" panose="020B0604020202020204" pitchFamily="34" charset="0"/>
              </a:rPr>
              <a:t>金田起义</a:t>
            </a:r>
            <a:endParaRPr lang="zh-CN" altLang="en-US" sz="2100" b="1" dirty="0">
              <a:solidFill>
                <a:schemeClr val="accent1">
                  <a:lumMod val="50000"/>
                </a:schemeClr>
              </a:solidFill>
              <a:latin typeface="+mn-ea"/>
              <a:ea typeface="+mn-ea"/>
              <a:cs typeface="Arial" panose="020B0604020202020204" pitchFamily="34" charset="0"/>
            </a:endParaRPr>
          </a:p>
          <a:p>
            <a:pPr>
              <a:spcBef>
                <a:spcPts val="476"/>
              </a:spcBef>
              <a:spcAft>
                <a:spcPts val="0"/>
              </a:spcAft>
              <a:defRPr/>
            </a:pPr>
            <a:r>
              <a:rPr lang="zh-CN" altLang="en-US" sz="1524" kern="100" dirty="0">
                <a:latin typeface="+mn-ea"/>
                <a:ea typeface="+mn-ea"/>
                <a:cs typeface="Times New Roman" panose="02020603050405020304" pitchFamily="18" charset="0"/>
              </a:rPr>
              <a:t>洪秀全率众在广西桂平金田村起义，建号太平天国</a:t>
            </a:r>
          </a:p>
        </p:txBody>
      </p:sp>
      <p:grpSp>
        <p:nvGrpSpPr>
          <p:cNvPr id="15" name="组合 14"/>
          <p:cNvGrpSpPr/>
          <p:nvPr/>
        </p:nvGrpSpPr>
        <p:grpSpPr>
          <a:xfrm>
            <a:off x="2343143" y="3881227"/>
            <a:ext cx="881419" cy="825135"/>
            <a:chOff x="1399514" y="3016325"/>
            <a:chExt cx="881649" cy="825350"/>
          </a:xfrm>
        </p:grpSpPr>
        <p:sp>
          <p:nvSpPr>
            <p:cNvPr id="16" name="橢圓 5"/>
            <p:cNvSpPr/>
            <p:nvPr/>
          </p:nvSpPr>
          <p:spPr>
            <a:xfrm>
              <a:off x="1399514" y="3016325"/>
              <a:ext cx="827193" cy="825350"/>
            </a:xfrm>
            <a:prstGeom prst="ellipse">
              <a:avLst/>
            </a:prstGeom>
            <a:solidFill>
              <a:schemeClr val="accent1">
                <a:lumMod val="50000"/>
              </a:schemeClr>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7" name="文本框 9"/>
            <p:cNvSpPr txBox="1"/>
            <p:nvPr/>
          </p:nvSpPr>
          <p:spPr>
            <a:xfrm>
              <a:off x="1399514" y="3212976"/>
              <a:ext cx="881649" cy="436147"/>
            </a:xfrm>
            <a:prstGeom prst="rect">
              <a:avLst/>
            </a:prstGeom>
            <a:noFill/>
          </p:spPr>
          <p:txBody>
            <a:bodyPr wrap="square" lIns="68562" tIns="34281" rIns="68562" bIns="34281" rtlCol="0">
              <a:spAutoFit/>
            </a:bodyPr>
            <a:lstStyle/>
            <a:p>
              <a:pPr marL="0" lvl="1" algn="ctr"/>
              <a:r>
                <a:rPr lang="en-US" sz="2400" b="1" dirty="0">
                  <a:solidFill>
                    <a:schemeClr val="bg1"/>
                  </a:solidFill>
                  <a:latin typeface="Impact MT Std" pitchFamily="34" charset="0"/>
                  <a:ea typeface="微软雅黑" panose="020B0503020204020204" pitchFamily="34" charset="-122"/>
                </a:rPr>
                <a:t>1852</a:t>
              </a:r>
              <a:endParaRPr lang="en-US" sz="2400" b="1" kern="0" dirty="0">
                <a:solidFill>
                  <a:schemeClr val="bg1"/>
                </a:solidFill>
                <a:latin typeface="Impact MT Std" pitchFamily="34" charset="0"/>
                <a:ea typeface="微软雅黑" panose="020B0503020204020204" pitchFamily="34" charset="-122"/>
              </a:endParaRPr>
            </a:p>
          </p:txBody>
        </p:sp>
      </p:grpSp>
      <p:sp>
        <p:nvSpPr>
          <p:cNvPr id="18" name="矩形 17"/>
          <p:cNvSpPr/>
          <p:nvPr/>
        </p:nvSpPr>
        <p:spPr>
          <a:xfrm>
            <a:off x="2156196" y="1898864"/>
            <a:ext cx="1358065" cy="1849481"/>
          </a:xfrm>
          <a:prstGeom prst="rect">
            <a:avLst/>
          </a:prstGeom>
        </p:spPr>
        <p:txBody>
          <a:bodyPr wrap="none">
            <a:spAutoFit/>
          </a:bodyPr>
          <a:lstStyle/>
          <a:p>
            <a:pPr algn="ctr">
              <a:spcBef>
                <a:spcPct val="0"/>
              </a:spcBef>
              <a:buFont typeface="Arial" panose="020B0604020202020204" pitchFamily="34" charset="0"/>
              <a:buNone/>
            </a:pPr>
            <a:r>
              <a:rPr lang="zh-CN" altLang="en-US" sz="1714" b="1" dirty="0">
                <a:solidFill>
                  <a:schemeClr val="accent1">
                    <a:lumMod val="50000"/>
                  </a:schemeClr>
                </a:solidFill>
                <a:latin typeface="+mn-ea"/>
                <a:ea typeface="+mn-ea"/>
                <a:cs typeface="Arial" panose="020B0604020202020204" pitchFamily="34" charset="0"/>
              </a:rPr>
              <a:t>永安建制</a:t>
            </a:r>
          </a:p>
          <a:p>
            <a:pPr algn="ctr">
              <a:spcBef>
                <a:spcPts val="476"/>
              </a:spcBef>
              <a:spcAft>
                <a:spcPts val="0"/>
              </a:spcAft>
              <a:defRPr/>
            </a:pPr>
            <a:r>
              <a:rPr lang="zh-CN" altLang="en-US" sz="1524" kern="100" dirty="0">
                <a:latin typeface="+mn-ea"/>
                <a:ea typeface="+mn-ea"/>
                <a:cs typeface="Times New Roman" panose="02020603050405020304" pitchFamily="18" charset="0"/>
              </a:rPr>
              <a:t>天王</a:t>
            </a:r>
            <a:r>
              <a:rPr lang="en-US" altLang="zh-CN" sz="1524" kern="100" dirty="0">
                <a:latin typeface="+mn-ea"/>
                <a:ea typeface="+mn-ea"/>
                <a:cs typeface="Times New Roman" panose="02020603050405020304" pitchFamily="18" charset="0"/>
              </a:rPr>
              <a:t>—</a:t>
            </a:r>
            <a:r>
              <a:rPr lang="zh-CN" altLang="en-US" sz="1524" kern="100" dirty="0">
                <a:latin typeface="+mn-ea"/>
                <a:ea typeface="+mn-ea"/>
                <a:cs typeface="Times New Roman" panose="02020603050405020304" pitchFamily="18" charset="0"/>
              </a:rPr>
              <a:t>洪秀全</a:t>
            </a:r>
          </a:p>
          <a:p>
            <a:pPr algn="ctr">
              <a:spcBef>
                <a:spcPts val="476"/>
              </a:spcBef>
              <a:spcAft>
                <a:spcPts val="0"/>
              </a:spcAft>
              <a:defRPr/>
            </a:pPr>
            <a:r>
              <a:rPr lang="zh-CN" altLang="en-US" sz="1524" kern="100" dirty="0">
                <a:latin typeface="+mn-ea"/>
                <a:ea typeface="+mn-ea"/>
                <a:cs typeface="Times New Roman" panose="02020603050405020304" pitchFamily="18" charset="0"/>
              </a:rPr>
              <a:t>东王</a:t>
            </a:r>
            <a:r>
              <a:rPr lang="en-US" altLang="zh-CN" sz="1524" kern="100" dirty="0">
                <a:latin typeface="+mn-ea"/>
                <a:ea typeface="+mn-ea"/>
                <a:cs typeface="Times New Roman" panose="02020603050405020304" pitchFamily="18" charset="0"/>
              </a:rPr>
              <a:t>—</a:t>
            </a:r>
            <a:r>
              <a:rPr lang="zh-CN" altLang="en-US" sz="1524" kern="100" dirty="0">
                <a:latin typeface="+mn-ea"/>
                <a:ea typeface="+mn-ea"/>
                <a:cs typeface="Times New Roman" panose="02020603050405020304" pitchFamily="18" charset="0"/>
              </a:rPr>
              <a:t>杨秀清</a:t>
            </a:r>
          </a:p>
          <a:p>
            <a:pPr algn="ctr">
              <a:spcBef>
                <a:spcPts val="476"/>
              </a:spcBef>
              <a:spcAft>
                <a:spcPts val="0"/>
              </a:spcAft>
              <a:defRPr/>
            </a:pPr>
            <a:r>
              <a:rPr lang="zh-CN" altLang="en-US" sz="1524" kern="100" dirty="0">
                <a:latin typeface="+mn-ea"/>
                <a:ea typeface="+mn-ea"/>
                <a:cs typeface="Times New Roman" panose="02020603050405020304" pitchFamily="18" charset="0"/>
              </a:rPr>
              <a:t>南王</a:t>
            </a:r>
            <a:r>
              <a:rPr lang="en-US" altLang="zh-CN" sz="1524" kern="100" dirty="0">
                <a:latin typeface="+mn-ea"/>
                <a:ea typeface="+mn-ea"/>
                <a:cs typeface="Times New Roman" panose="02020603050405020304" pitchFamily="18" charset="0"/>
              </a:rPr>
              <a:t>—</a:t>
            </a:r>
            <a:r>
              <a:rPr lang="zh-CN" altLang="en-US" sz="1524" kern="100" dirty="0">
                <a:latin typeface="+mn-ea"/>
                <a:ea typeface="+mn-ea"/>
                <a:cs typeface="Times New Roman" panose="02020603050405020304" pitchFamily="18" charset="0"/>
              </a:rPr>
              <a:t>冯云山</a:t>
            </a:r>
          </a:p>
          <a:p>
            <a:pPr algn="ctr">
              <a:spcBef>
                <a:spcPts val="476"/>
              </a:spcBef>
              <a:spcAft>
                <a:spcPts val="0"/>
              </a:spcAft>
              <a:defRPr/>
            </a:pPr>
            <a:r>
              <a:rPr lang="zh-CN" altLang="en-US" sz="1524" kern="100" dirty="0">
                <a:latin typeface="+mn-ea"/>
                <a:ea typeface="+mn-ea"/>
                <a:cs typeface="Times New Roman" panose="02020603050405020304" pitchFamily="18" charset="0"/>
              </a:rPr>
              <a:t>北王</a:t>
            </a:r>
            <a:r>
              <a:rPr lang="en-US" altLang="zh-CN" sz="1524" kern="100" dirty="0">
                <a:latin typeface="+mn-ea"/>
                <a:ea typeface="+mn-ea"/>
                <a:cs typeface="Times New Roman" panose="02020603050405020304" pitchFamily="18" charset="0"/>
              </a:rPr>
              <a:t>—</a:t>
            </a:r>
            <a:r>
              <a:rPr lang="zh-CN" altLang="en-US" sz="1524" kern="100" dirty="0">
                <a:latin typeface="+mn-ea"/>
                <a:ea typeface="+mn-ea"/>
                <a:cs typeface="Times New Roman" panose="02020603050405020304" pitchFamily="18" charset="0"/>
              </a:rPr>
              <a:t>韦昌辉</a:t>
            </a:r>
          </a:p>
          <a:p>
            <a:pPr algn="ctr">
              <a:spcBef>
                <a:spcPts val="476"/>
              </a:spcBef>
              <a:spcAft>
                <a:spcPts val="0"/>
              </a:spcAft>
              <a:defRPr/>
            </a:pPr>
            <a:r>
              <a:rPr lang="zh-CN" altLang="en-US" sz="1524" kern="100" dirty="0">
                <a:latin typeface="+mn-ea"/>
                <a:ea typeface="+mn-ea"/>
                <a:cs typeface="Times New Roman" panose="02020603050405020304" pitchFamily="18" charset="0"/>
              </a:rPr>
              <a:t>翼王</a:t>
            </a:r>
            <a:r>
              <a:rPr lang="en-US" altLang="zh-CN" sz="1524" kern="100" dirty="0">
                <a:latin typeface="+mn-ea"/>
                <a:ea typeface="+mn-ea"/>
                <a:cs typeface="Times New Roman" panose="02020603050405020304" pitchFamily="18" charset="0"/>
              </a:rPr>
              <a:t>—</a:t>
            </a:r>
            <a:r>
              <a:rPr lang="zh-CN" altLang="en-US" sz="1524" kern="100" dirty="0">
                <a:latin typeface="+mn-ea"/>
                <a:ea typeface="+mn-ea"/>
                <a:cs typeface="Times New Roman" panose="02020603050405020304" pitchFamily="18" charset="0"/>
              </a:rPr>
              <a:t>石达开</a:t>
            </a:r>
          </a:p>
        </p:txBody>
      </p:sp>
      <p:grpSp>
        <p:nvGrpSpPr>
          <p:cNvPr id="19" name="组合 18"/>
          <p:cNvGrpSpPr/>
          <p:nvPr/>
        </p:nvGrpSpPr>
        <p:grpSpPr>
          <a:xfrm>
            <a:off x="3680779" y="3883646"/>
            <a:ext cx="881419" cy="825135"/>
            <a:chOff x="1399514" y="3016325"/>
            <a:chExt cx="881649" cy="825350"/>
          </a:xfrm>
        </p:grpSpPr>
        <p:sp>
          <p:nvSpPr>
            <p:cNvPr id="20" name="橢圓 5"/>
            <p:cNvSpPr/>
            <p:nvPr/>
          </p:nvSpPr>
          <p:spPr>
            <a:xfrm>
              <a:off x="1399514" y="3016325"/>
              <a:ext cx="827193" cy="825350"/>
            </a:xfrm>
            <a:prstGeom prst="ellipse">
              <a:avLst/>
            </a:prstGeom>
            <a:solidFill>
              <a:srgbClr val="044875"/>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1" name="文本框 9"/>
            <p:cNvSpPr txBox="1"/>
            <p:nvPr/>
          </p:nvSpPr>
          <p:spPr>
            <a:xfrm>
              <a:off x="1399514" y="3212976"/>
              <a:ext cx="881649" cy="436147"/>
            </a:xfrm>
            <a:prstGeom prst="rect">
              <a:avLst/>
            </a:prstGeom>
            <a:noFill/>
          </p:spPr>
          <p:txBody>
            <a:bodyPr wrap="square" lIns="68562" tIns="34281" rIns="68562" bIns="34281" rtlCol="0">
              <a:spAutoFit/>
            </a:bodyPr>
            <a:lstStyle/>
            <a:p>
              <a:pPr marL="0" lvl="1" algn="ctr"/>
              <a:r>
                <a:rPr lang="en-US" sz="2400" b="1" dirty="0">
                  <a:solidFill>
                    <a:schemeClr val="bg1"/>
                  </a:solidFill>
                  <a:latin typeface="Impact MT Std" pitchFamily="34" charset="0"/>
                  <a:ea typeface="微软雅黑" panose="020B0503020204020204" pitchFamily="34" charset="-122"/>
                </a:rPr>
                <a:t>1853</a:t>
              </a:r>
              <a:endParaRPr lang="en-US" sz="2400" b="1" kern="0" dirty="0">
                <a:solidFill>
                  <a:schemeClr val="bg1"/>
                </a:solidFill>
                <a:latin typeface="Impact MT Std" pitchFamily="34" charset="0"/>
                <a:ea typeface="微软雅黑" panose="020B0503020204020204" pitchFamily="34" charset="-122"/>
              </a:endParaRPr>
            </a:p>
          </p:txBody>
        </p:sp>
      </p:grpSp>
      <p:sp>
        <p:nvSpPr>
          <p:cNvPr id="22" name="矩形 21"/>
          <p:cNvSpPr/>
          <p:nvPr/>
        </p:nvSpPr>
        <p:spPr>
          <a:xfrm>
            <a:off x="3246919" y="4849789"/>
            <a:ext cx="1749198" cy="953466"/>
          </a:xfrm>
          <a:prstGeom prst="rect">
            <a:avLst/>
          </a:prstGeom>
        </p:spPr>
        <p:txBody>
          <a:bodyPr wrap="none">
            <a:spAutoFit/>
          </a:bodyPr>
          <a:lstStyle/>
          <a:p>
            <a:pPr algn="ctr">
              <a:spcBef>
                <a:spcPct val="0"/>
              </a:spcBef>
              <a:buFont typeface="Arial" panose="020B0604020202020204" pitchFamily="34" charset="0"/>
              <a:buNone/>
            </a:pPr>
            <a:r>
              <a:rPr lang="zh-CN" altLang="en-US" sz="1714" b="1" dirty="0">
                <a:solidFill>
                  <a:schemeClr val="accent1">
                    <a:lumMod val="50000"/>
                  </a:schemeClr>
                </a:solidFill>
                <a:latin typeface="+mn-ea"/>
                <a:ea typeface="+mn-ea"/>
                <a:cs typeface="Arial" panose="020B0604020202020204" pitchFamily="34" charset="0"/>
              </a:rPr>
              <a:t>定都天京</a:t>
            </a:r>
            <a:endParaRPr lang="zh-CN" altLang="en-US" sz="2100" b="1" dirty="0">
              <a:solidFill>
                <a:schemeClr val="accent1">
                  <a:lumMod val="50000"/>
                </a:schemeClr>
              </a:solidFill>
              <a:latin typeface="+mn-ea"/>
              <a:ea typeface="+mn-ea"/>
              <a:cs typeface="Arial" panose="020B0604020202020204" pitchFamily="34" charset="0"/>
            </a:endParaRPr>
          </a:p>
          <a:p>
            <a:pPr algn="ctr">
              <a:spcBef>
                <a:spcPts val="476"/>
              </a:spcBef>
              <a:spcAft>
                <a:spcPts val="0"/>
              </a:spcAft>
              <a:defRPr/>
            </a:pPr>
            <a:r>
              <a:rPr lang="zh-CN" altLang="en-US" sz="1524" kern="100" dirty="0">
                <a:latin typeface="+mn-ea"/>
                <a:ea typeface="+mn-ea"/>
                <a:cs typeface="Times New Roman" panose="02020603050405020304" pitchFamily="18" charset="0"/>
              </a:rPr>
              <a:t>《天朝田亩制度》</a:t>
            </a:r>
          </a:p>
          <a:p>
            <a:pPr algn="ctr">
              <a:spcBef>
                <a:spcPts val="476"/>
              </a:spcBef>
              <a:spcAft>
                <a:spcPts val="0"/>
              </a:spcAft>
              <a:defRPr/>
            </a:pPr>
            <a:r>
              <a:rPr lang="zh-CN" altLang="en-US" sz="1524" kern="100" dirty="0">
                <a:latin typeface="+mn-ea"/>
                <a:ea typeface="+mn-ea"/>
                <a:cs typeface="Times New Roman" panose="02020603050405020304" pitchFamily="18" charset="0"/>
              </a:rPr>
              <a:t>《资政新篇》</a:t>
            </a:r>
          </a:p>
        </p:txBody>
      </p:sp>
      <p:grpSp>
        <p:nvGrpSpPr>
          <p:cNvPr id="23" name="组合 22"/>
          <p:cNvGrpSpPr/>
          <p:nvPr/>
        </p:nvGrpSpPr>
        <p:grpSpPr>
          <a:xfrm>
            <a:off x="6950036" y="3848570"/>
            <a:ext cx="881419" cy="825135"/>
            <a:chOff x="1399514" y="3016325"/>
            <a:chExt cx="881649" cy="825350"/>
          </a:xfrm>
        </p:grpSpPr>
        <p:sp>
          <p:nvSpPr>
            <p:cNvPr id="24" name="橢圓 5"/>
            <p:cNvSpPr/>
            <p:nvPr/>
          </p:nvSpPr>
          <p:spPr>
            <a:xfrm>
              <a:off x="1399514" y="3016325"/>
              <a:ext cx="827193" cy="825350"/>
            </a:xfrm>
            <a:prstGeom prst="ellipse">
              <a:avLst/>
            </a:prstGeom>
            <a:solidFill>
              <a:srgbClr val="044875"/>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5" name="文本框 9"/>
            <p:cNvSpPr txBox="1"/>
            <p:nvPr/>
          </p:nvSpPr>
          <p:spPr>
            <a:xfrm>
              <a:off x="1399514" y="3212976"/>
              <a:ext cx="881649" cy="436147"/>
            </a:xfrm>
            <a:prstGeom prst="rect">
              <a:avLst/>
            </a:prstGeom>
            <a:noFill/>
          </p:spPr>
          <p:txBody>
            <a:bodyPr wrap="square" lIns="68562" tIns="34281" rIns="68562" bIns="34281" rtlCol="0">
              <a:spAutoFit/>
            </a:bodyPr>
            <a:lstStyle/>
            <a:p>
              <a:pPr marL="0" lvl="1" algn="ctr"/>
              <a:r>
                <a:rPr lang="en-US" sz="2400" b="1" dirty="0">
                  <a:solidFill>
                    <a:schemeClr val="bg1"/>
                  </a:solidFill>
                  <a:latin typeface="Impact MT Std" pitchFamily="34" charset="0"/>
                  <a:ea typeface="微软雅黑" panose="020B0503020204020204" pitchFamily="34" charset="-122"/>
                </a:rPr>
                <a:t>1856</a:t>
              </a:r>
              <a:endParaRPr lang="en-US" sz="2400" b="1" kern="0" dirty="0">
                <a:solidFill>
                  <a:schemeClr val="bg1"/>
                </a:solidFill>
                <a:latin typeface="Impact MT Std" pitchFamily="34" charset="0"/>
                <a:ea typeface="微软雅黑" panose="020B0503020204020204" pitchFamily="34" charset="-122"/>
              </a:endParaRPr>
            </a:p>
          </p:txBody>
        </p:sp>
      </p:grpSp>
      <p:sp>
        <p:nvSpPr>
          <p:cNvPr id="26" name="矩形 25"/>
          <p:cNvSpPr/>
          <p:nvPr/>
        </p:nvSpPr>
        <p:spPr>
          <a:xfrm>
            <a:off x="6640948" y="2549202"/>
            <a:ext cx="1944764" cy="1252138"/>
          </a:xfrm>
          <a:prstGeom prst="rect">
            <a:avLst/>
          </a:prstGeom>
        </p:spPr>
        <p:txBody>
          <a:bodyPr wrap="none">
            <a:spAutoFit/>
          </a:bodyPr>
          <a:lstStyle/>
          <a:p>
            <a:pPr algn="ctr">
              <a:spcBef>
                <a:spcPct val="0"/>
              </a:spcBef>
              <a:buFont typeface="Arial" panose="020B0604020202020204" pitchFamily="34" charset="0"/>
              <a:buNone/>
            </a:pPr>
            <a:r>
              <a:rPr lang="zh-CN" altLang="en-US" sz="1714" b="1" dirty="0">
                <a:solidFill>
                  <a:schemeClr val="accent1">
                    <a:lumMod val="50000"/>
                  </a:schemeClr>
                </a:solidFill>
                <a:latin typeface="+mn-ea"/>
                <a:ea typeface="+mn-ea"/>
                <a:cs typeface="Arial" panose="020B0604020202020204" pitchFamily="34" charset="0"/>
              </a:rPr>
              <a:t>天京变乱</a:t>
            </a:r>
            <a:r>
              <a:rPr lang="en-US" altLang="zh-CN" sz="1714" b="1" dirty="0">
                <a:solidFill>
                  <a:schemeClr val="accent1">
                    <a:lumMod val="50000"/>
                  </a:schemeClr>
                </a:solidFill>
                <a:latin typeface="+mn-ea"/>
                <a:ea typeface="+mn-ea"/>
                <a:cs typeface="Arial" panose="020B0604020202020204" pitchFamily="34" charset="0"/>
              </a:rPr>
              <a:t>—</a:t>
            </a:r>
            <a:r>
              <a:rPr lang="zh-CN" altLang="en-US" sz="1714" b="1" dirty="0">
                <a:solidFill>
                  <a:schemeClr val="accent1">
                    <a:lumMod val="50000"/>
                  </a:schemeClr>
                </a:solidFill>
                <a:latin typeface="+mn-ea"/>
                <a:ea typeface="+mn-ea"/>
                <a:cs typeface="Arial" panose="020B0604020202020204" pitchFamily="34" charset="0"/>
              </a:rPr>
              <a:t>转折</a:t>
            </a:r>
            <a:endParaRPr lang="zh-CN" altLang="en-US" sz="2100" b="1" dirty="0">
              <a:solidFill>
                <a:schemeClr val="accent1">
                  <a:lumMod val="50000"/>
                </a:schemeClr>
              </a:solidFill>
              <a:latin typeface="+mn-ea"/>
              <a:ea typeface="+mn-ea"/>
              <a:cs typeface="Arial" panose="020B0604020202020204" pitchFamily="34" charset="0"/>
            </a:endParaRPr>
          </a:p>
          <a:p>
            <a:pPr algn="ctr">
              <a:spcBef>
                <a:spcPts val="476"/>
              </a:spcBef>
              <a:spcAft>
                <a:spcPts val="0"/>
              </a:spcAft>
              <a:defRPr/>
            </a:pPr>
            <a:r>
              <a:rPr lang="zh-CN" altLang="en-US" sz="1524" kern="100" dirty="0">
                <a:latin typeface="+mn-ea"/>
                <a:ea typeface="+mn-ea"/>
                <a:cs typeface="Times New Roman" panose="02020603050405020304" pitchFamily="18" charset="0"/>
              </a:rPr>
              <a:t>杨秀清逼封</a:t>
            </a:r>
            <a:r>
              <a:rPr lang="en-US" altLang="zh-CN" sz="1524" kern="100" dirty="0">
                <a:latin typeface="+mn-ea"/>
                <a:ea typeface="+mn-ea"/>
                <a:cs typeface="Times New Roman" panose="02020603050405020304" pitchFamily="18" charset="0"/>
              </a:rPr>
              <a:t>“</a:t>
            </a:r>
            <a:r>
              <a:rPr lang="zh-CN" altLang="en-US" sz="1524" kern="100" dirty="0">
                <a:latin typeface="+mn-ea"/>
                <a:ea typeface="+mn-ea"/>
                <a:cs typeface="Times New Roman" panose="02020603050405020304" pitchFamily="18" charset="0"/>
              </a:rPr>
              <a:t>万岁</a:t>
            </a:r>
            <a:r>
              <a:rPr lang="en-US" altLang="zh-CN" sz="1524" kern="100" dirty="0">
                <a:latin typeface="+mn-ea"/>
                <a:ea typeface="+mn-ea"/>
                <a:cs typeface="Times New Roman" panose="02020603050405020304" pitchFamily="18" charset="0"/>
              </a:rPr>
              <a:t>”</a:t>
            </a:r>
            <a:endParaRPr lang="zh-CN" altLang="en-US" sz="1524" kern="100" dirty="0">
              <a:latin typeface="+mn-ea"/>
              <a:ea typeface="+mn-ea"/>
              <a:cs typeface="Times New Roman" panose="02020603050405020304" pitchFamily="18" charset="0"/>
            </a:endParaRPr>
          </a:p>
          <a:p>
            <a:pPr algn="ctr">
              <a:spcBef>
                <a:spcPts val="476"/>
              </a:spcBef>
              <a:spcAft>
                <a:spcPts val="0"/>
              </a:spcAft>
              <a:defRPr/>
            </a:pPr>
            <a:r>
              <a:rPr lang="zh-CN" altLang="en-US" sz="1524" kern="100" dirty="0">
                <a:latin typeface="+mn-ea"/>
                <a:ea typeface="+mn-ea"/>
                <a:cs typeface="Times New Roman" panose="02020603050405020304" pitchFamily="18" charset="0"/>
              </a:rPr>
              <a:t>韦昌辉血洗天京</a:t>
            </a:r>
          </a:p>
          <a:p>
            <a:pPr algn="ctr">
              <a:spcBef>
                <a:spcPts val="476"/>
              </a:spcBef>
              <a:spcAft>
                <a:spcPts val="0"/>
              </a:spcAft>
              <a:defRPr/>
            </a:pPr>
            <a:r>
              <a:rPr lang="zh-CN" altLang="en-US" sz="1524" kern="100" dirty="0">
                <a:latin typeface="+mn-ea"/>
                <a:ea typeface="+mn-ea"/>
                <a:cs typeface="Times New Roman" panose="02020603050405020304" pitchFamily="18" charset="0"/>
              </a:rPr>
              <a:t>石达开率部出走</a:t>
            </a:r>
          </a:p>
        </p:txBody>
      </p:sp>
      <p:grpSp>
        <p:nvGrpSpPr>
          <p:cNvPr id="27" name="组合 26"/>
          <p:cNvGrpSpPr/>
          <p:nvPr/>
        </p:nvGrpSpPr>
        <p:grpSpPr>
          <a:xfrm>
            <a:off x="9003130" y="3880622"/>
            <a:ext cx="881419" cy="825135"/>
            <a:chOff x="1399514" y="3016325"/>
            <a:chExt cx="881649" cy="825350"/>
          </a:xfrm>
        </p:grpSpPr>
        <p:sp>
          <p:nvSpPr>
            <p:cNvPr id="28" name="橢圓 5"/>
            <p:cNvSpPr/>
            <p:nvPr/>
          </p:nvSpPr>
          <p:spPr>
            <a:xfrm>
              <a:off x="1399514" y="3016325"/>
              <a:ext cx="827193" cy="825350"/>
            </a:xfrm>
            <a:prstGeom prst="ellipse">
              <a:avLst/>
            </a:prstGeom>
            <a:solidFill>
              <a:srgbClr val="044875"/>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9" name="文本框 9"/>
            <p:cNvSpPr txBox="1"/>
            <p:nvPr/>
          </p:nvSpPr>
          <p:spPr>
            <a:xfrm>
              <a:off x="1399514" y="3212976"/>
              <a:ext cx="881649" cy="436147"/>
            </a:xfrm>
            <a:prstGeom prst="rect">
              <a:avLst/>
            </a:prstGeom>
            <a:noFill/>
          </p:spPr>
          <p:txBody>
            <a:bodyPr wrap="square" lIns="68562" tIns="34281" rIns="68562" bIns="34281" rtlCol="0">
              <a:spAutoFit/>
            </a:bodyPr>
            <a:lstStyle/>
            <a:p>
              <a:pPr marL="0" lvl="1" algn="ctr"/>
              <a:r>
                <a:rPr lang="en-US" sz="2400" b="1" dirty="0">
                  <a:solidFill>
                    <a:schemeClr val="bg1"/>
                  </a:solidFill>
                  <a:latin typeface="Impact MT Std" pitchFamily="34" charset="0"/>
                  <a:ea typeface="微软雅黑" panose="020B0503020204020204" pitchFamily="34" charset="-122"/>
                </a:rPr>
                <a:t>1859</a:t>
              </a:r>
              <a:endParaRPr lang="en-US" sz="2400" b="1" kern="0" dirty="0">
                <a:solidFill>
                  <a:schemeClr val="bg1"/>
                </a:solidFill>
                <a:latin typeface="Impact MT Std" pitchFamily="34" charset="0"/>
                <a:ea typeface="微软雅黑" panose="020B0503020204020204" pitchFamily="34" charset="-122"/>
              </a:endParaRPr>
            </a:p>
          </p:txBody>
        </p:sp>
      </p:grpSp>
      <p:sp>
        <p:nvSpPr>
          <p:cNvPr id="34" name="矩形 33"/>
          <p:cNvSpPr/>
          <p:nvPr/>
        </p:nvSpPr>
        <p:spPr>
          <a:xfrm>
            <a:off x="8098924" y="4849789"/>
            <a:ext cx="2531463" cy="953466"/>
          </a:xfrm>
          <a:prstGeom prst="rect">
            <a:avLst/>
          </a:prstGeom>
        </p:spPr>
        <p:txBody>
          <a:bodyPr wrap="none">
            <a:spAutoFit/>
          </a:bodyPr>
          <a:lstStyle/>
          <a:p>
            <a:pPr algn="ctr">
              <a:spcBef>
                <a:spcPct val="0"/>
              </a:spcBef>
              <a:buFont typeface="Arial" panose="020B0604020202020204" pitchFamily="34" charset="0"/>
              <a:buNone/>
            </a:pPr>
            <a:r>
              <a:rPr lang="zh-CN" altLang="en-US" sz="1714" b="1" dirty="0">
                <a:solidFill>
                  <a:schemeClr val="accent1">
                    <a:lumMod val="50000"/>
                  </a:schemeClr>
                </a:solidFill>
                <a:latin typeface="+mn-ea"/>
                <a:ea typeface="+mn-ea"/>
                <a:cs typeface="Arial" panose="020B0604020202020204" pitchFamily="34" charset="0"/>
              </a:rPr>
              <a:t>重整领导核心</a:t>
            </a:r>
            <a:endParaRPr lang="zh-CN" altLang="en-US" sz="2100" b="1" dirty="0">
              <a:solidFill>
                <a:schemeClr val="accent1">
                  <a:lumMod val="50000"/>
                </a:schemeClr>
              </a:solidFill>
              <a:latin typeface="+mn-ea"/>
              <a:ea typeface="+mn-ea"/>
              <a:cs typeface="Arial" panose="020B0604020202020204" pitchFamily="34" charset="0"/>
            </a:endParaRPr>
          </a:p>
          <a:p>
            <a:pPr algn="ctr">
              <a:spcBef>
                <a:spcPts val="476"/>
              </a:spcBef>
              <a:spcAft>
                <a:spcPts val="0"/>
              </a:spcAft>
              <a:defRPr/>
            </a:pPr>
            <a:r>
              <a:rPr lang="zh-CN" altLang="en-US" sz="1524" kern="100" dirty="0">
                <a:latin typeface="+mn-ea"/>
                <a:ea typeface="+mn-ea"/>
                <a:cs typeface="Times New Roman" panose="02020603050405020304" pitchFamily="18" charset="0"/>
              </a:rPr>
              <a:t>封洪仁玕为干王总理朝政</a:t>
            </a:r>
          </a:p>
          <a:p>
            <a:pPr algn="ctr">
              <a:spcBef>
                <a:spcPts val="476"/>
              </a:spcBef>
              <a:spcAft>
                <a:spcPts val="0"/>
              </a:spcAft>
              <a:defRPr/>
            </a:pPr>
            <a:r>
              <a:rPr lang="zh-CN" altLang="en-US" sz="1524" kern="100" dirty="0">
                <a:latin typeface="+mn-ea"/>
                <a:ea typeface="+mn-ea"/>
                <a:cs typeface="Times New Roman" panose="02020603050405020304" pitchFamily="18" charset="0"/>
              </a:rPr>
              <a:t>提拔陈玉成、李秀成等将领</a:t>
            </a:r>
          </a:p>
        </p:txBody>
      </p:sp>
      <p:grpSp>
        <p:nvGrpSpPr>
          <p:cNvPr id="36" name="组合 35"/>
          <p:cNvGrpSpPr/>
          <p:nvPr/>
        </p:nvGrpSpPr>
        <p:grpSpPr>
          <a:xfrm>
            <a:off x="10630388" y="3878808"/>
            <a:ext cx="971019" cy="825135"/>
            <a:chOff x="1309891" y="3016325"/>
            <a:chExt cx="971272" cy="825350"/>
          </a:xfrm>
        </p:grpSpPr>
        <p:sp>
          <p:nvSpPr>
            <p:cNvPr id="37" name="橢圓 5"/>
            <p:cNvSpPr/>
            <p:nvPr/>
          </p:nvSpPr>
          <p:spPr>
            <a:xfrm>
              <a:off x="1399514" y="3016325"/>
              <a:ext cx="827193" cy="825350"/>
            </a:xfrm>
            <a:prstGeom prst="ellipse">
              <a:avLst/>
            </a:prstGeom>
            <a:solidFill>
              <a:srgbClr val="044875"/>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38" name="文本框 9"/>
            <p:cNvSpPr txBox="1"/>
            <p:nvPr/>
          </p:nvSpPr>
          <p:spPr>
            <a:xfrm>
              <a:off x="1309891" y="3214270"/>
              <a:ext cx="971272" cy="434853"/>
            </a:xfrm>
            <a:prstGeom prst="rect">
              <a:avLst/>
            </a:prstGeom>
            <a:noFill/>
          </p:spPr>
          <p:txBody>
            <a:bodyPr wrap="square" lIns="68562" tIns="34281" rIns="68562" bIns="34281" rtlCol="0">
              <a:spAutoFit/>
            </a:bodyPr>
            <a:lstStyle/>
            <a:p>
              <a:pPr marL="0" lvl="1" algn="ctr"/>
              <a:r>
                <a:rPr lang="en-US" sz="2400" b="1" dirty="0">
                  <a:solidFill>
                    <a:schemeClr val="bg1"/>
                  </a:solidFill>
                  <a:latin typeface="Impact MT Std" pitchFamily="34" charset="0"/>
                  <a:ea typeface="微软雅黑" panose="020B0503020204020204" pitchFamily="34" charset="-122"/>
                </a:rPr>
                <a:t>1864</a:t>
              </a:r>
              <a:endParaRPr lang="en-US" sz="2400" b="1" kern="0" dirty="0">
                <a:solidFill>
                  <a:schemeClr val="bg1"/>
                </a:solidFill>
                <a:latin typeface="Impact MT Std" pitchFamily="34" charset="0"/>
                <a:ea typeface="微软雅黑" panose="020B0503020204020204" pitchFamily="34" charset="-122"/>
              </a:endParaRPr>
            </a:p>
          </p:txBody>
        </p:sp>
      </p:grpSp>
      <p:sp>
        <p:nvSpPr>
          <p:cNvPr id="39" name="矩形 38"/>
          <p:cNvSpPr/>
          <p:nvPr/>
        </p:nvSpPr>
        <p:spPr>
          <a:xfrm>
            <a:off x="10179466" y="2548983"/>
            <a:ext cx="1553631" cy="1252138"/>
          </a:xfrm>
          <a:prstGeom prst="rect">
            <a:avLst/>
          </a:prstGeom>
        </p:spPr>
        <p:txBody>
          <a:bodyPr wrap="none">
            <a:spAutoFit/>
          </a:bodyPr>
          <a:lstStyle/>
          <a:p>
            <a:pPr algn="ctr">
              <a:spcBef>
                <a:spcPct val="0"/>
              </a:spcBef>
              <a:buFont typeface="Arial" panose="020B0604020202020204" pitchFamily="34" charset="0"/>
              <a:buNone/>
            </a:pPr>
            <a:r>
              <a:rPr lang="zh-CN" altLang="en-US" sz="1714" b="1" dirty="0">
                <a:solidFill>
                  <a:schemeClr val="accent1">
                    <a:lumMod val="50000"/>
                  </a:schemeClr>
                </a:solidFill>
                <a:latin typeface="+mn-ea"/>
                <a:ea typeface="+mn-ea"/>
                <a:cs typeface="Arial" panose="020B0604020202020204" pitchFamily="34" charset="0"/>
              </a:rPr>
              <a:t>天京陷落</a:t>
            </a:r>
            <a:endParaRPr lang="zh-CN" altLang="en-US" sz="2100" b="1" dirty="0">
              <a:solidFill>
                <a:schemeClr val="accent1">
                  <a:lumMod val="50000"/>
                </a:schemeClr>
              </a:solidFill>
              <a:latin typeface="+mn-ea"/>
              <a:ea typeface="+mn-ea"/>
              <a:cs typeface="Arial" panose="020B0604020202020204" pitchFamily="34" charset="0"/>
            </a:endParaRPr>
          </a:p>
          <a:p>
            <a:pPr algn="ctr">
              <a:spcBef>
                <a:spcPts val="476"/>
              </a:spcBef>
              <a:spcAft>
                <a:spcPts val="0"/>
              </a:spcAft>
              <a:defRPr/>
            </a:pPr>
            <a:r>
              <a:rPr lang="en-US" altLang="zh-CN" sz="1524" kern="100" dirty="0">
                <a:latin typeface="+mn-ea"/>
                <a:ea typeface="+mn-ea"/>
                <a:cs typeface="Times New Roman" panose="02020603050405020304" pitchFamily="18" charset="0"/>
              </a:rPr>
              <a:t>“</a:t>
            </a:r>
            <a:r>
              <a:rPr lang="zh-CN" altLang="en-US" sz="1524" kern="100" dirty="0">
                <a:latin typeface="+mn-ea"/>
                <a:ea typeface="+mn-ea"/>
                <a:cs typeface="Times New Roman" panose="02020603050405020304" pitchFamily="18" charset="0"/>
              </a:rPr>
              <a:t>让城别走</a:t>
            </a:r>
            <a:r>
              <a:rPr lang="en-US" altLang="zh-CN" sz="1524" kern="100" dirty="0">
                <a:latin typeface="+mn-ea"/>
                <a:ea typeface="+mn-ea"/>
                <a:cs typeface="Times New Roman" panose="02020603050405020304" pitchFamily="18" charset="0"/>
              </a:rPr>
              <a:t>”</a:t>
            </a:r>
            <a:endParaRPr lang="zh-CN" altLang="en-US" sz="1524" kern="100" dirty="0">
              <a:latin typeface="+mn-ea"/>
              <a:ea typeface="+mn-ea"/>
              <a:cs typeface="Times New Roman" panose="02020603050405020304" pitchFamily="18" charset="0"/>
            </a:endParaRPr>
          </a:p>
          <a:p>
            <a:pPr algn="ctr">
              <a:spcBef>
                <a:spcPts val="476"/>
              </a:spcBef>
              <a:spcAft>
                <a:spcPts val="0"/>
              </a:spcAft>
              <a:defRPr/>
            </a:pPr>
            <a:r>
              <a:rPr lang="zh-CN" altLang="en-US" sz="1524" kern="100" dirty="0">
                <a:latin typeface="+mn-ea"/>
                <a:ea typeface="+mn-ea"/>
                <a:cs typeface="Times New Roman" panose="02020603050405020304" pitchFamily="18" charset="0"/>
              </a:rPr>
              <a:t>天京保卫战失败</a:t>
            </a:r>
          </a:p>
          <a:p>
            <a:pPr algn="ctr">
              <a:spcBef>
                <a:spcPts val="476"/>
              </a:spcBef>
              <a:spcAft>
                <a:spcPts val="0"/>
              </a:spcAft>
              <a:defRPr/>
            </a:pPr>
            <a:r>
              <a:rPr lang="zh-CN" altLang="en-US" sz="1524" kern="100" dirty="0">
                <a:latin typeface="+mn-ea"/>
                <a:ea typeface="+mn-ea"/>
                <a:cs typeface="Times New Roman" panose="02020603050405020304" pitchFamily="18" charset="0"/>
              </a:rPr>
              <a:t>洪秀全病逝</a:t>
            </a:r>
          </a:p>
        </p:txBody>
      </p:sp>
      <p:sp>
        <p:nvSpPr>
          <p:cNvPr id="3" name="矩形 2"/>
          <p:cNvSpPr/>
          <p:nvPr/>
        </p:nvSpPr>
        <p:spPr>
          <a:xfrm>
            <a:off x="4028859" y="1828931"/>
            <a:ext cx="2837636" cy="953466"/>
          </a:xfrm>
          <a:prstGeom prst="rect">
            <a:avLst/>
          </a:prstGeom>
        </p:spPr>
        <p:txBody>
          <a:bodyPr wrap="none">
            <a:spAutoFit/>
          </a:bodyPr>
          <a:lstStyle/>
          <a:p>
            <a:pPr algn="ctr">
              <a:spcBef>
                <a:spcPct val="0"/>
              </a:spcBef>
              <a:buFont typeface="Arial" panose="020B0604020202020204" pitchFamily="34" charset="0"/>
              <a:buNone/>
            </a:pPr>
            <a:r>
              <a:rPr lang="zh-CN" altLang="en-US" sz="1714" b="1" dirty="0">
                <a:solidFill>
                  <a:schemeClr val="accent1">
                    <a:lumMod val="50000"/>
                  </a:schemeClr>
                </a:solidFill>
                <a:latin typeface="+mn-ea"/>
                <a:ea typeface="+mn-ea"/>
                <a:cs typeface="Arial" panose="020B0604020202020204" pitchFamily="34" charset="0"/>
              </a:rPr>
              <a:t>北伐、西征</a:t>
            </a:r>
            <a:r>
              <a:rPr lang="en-US" altLang="zh-CN" sz="1714" b="1" dirty="0">
                <a:solidFill>
                  <a:schemeClr val="accent1">
                    <a:lumMod val="50000"/>
                  </a:schemeClr>
                </a:solidFill>
                <a:latin typeface="+mn-ea"/>
                <a:ea typeface="+mn-ea"/>
                <a:cs typeface="Arial" panose="020B0604020202020204" pitchFamily="34" charset="0"/>
              </a:rPr>
              <a:t>—</a:t>
            </a:r>
            <a:r>
              <a:rPr lang="zh-CN" altLang="en-US" sz="1714" b="1" dirty="0">
                <a:solidFill>
                  <a:schemeClr val="accent1">
                    <a:lumMod val="50000"/>
                  </a:schemeClr>
                </a:solidFill>
                <a:latin typeface="+mn-ea"/>
                <a:ea typeface="+mn-ea"/>
                <a:cs typeface="Arial" panose="020B0604020202020204" pitchFamily="34" charset="0"/>
              </a:rPr>
              <a:t>军事达到全盛</a:t>
            </a:r>
            <a:endParaRPr lang="zh-CN" altLang="en-US" sz="2100" b="1" dirty="0">
              <a:solidFill>
                <a:schemeClr val="accent1">
                  <a:lumMod val="50000"/>
                </a:schemeClr>
              </a:solidFill>
              <a:latin typeface="+mn-ea"/>
              <a:ea typeface="+mn-ea"/>
              <a:cs typeface="Arial" panose="020B0604020202020204" pitchFamily="34" charset="0"/>
            </a:endParaRPr>
          </a:p>
          <a:p>
            <a:pPr algn="ctr">
              <a:spcBef>
                <a:spcPts val="476"/>
              </a:spcBef>
              <a:spcAft>
                <a:spcPts val="0"/>
              </a:spcAft>
              <a:defRPr/>
            </a:pPr>
            <a:r>
              <a:rPr lang="zh-CN" altLang="en-US" sz="1524" kern="100" dirty="0">
                <a:latin typeface="+mn-ea"/>
                <a:ea typeface="+mn-ea"/>
                <a:cs typeface="Times New Roman" panose="02020603050405020304" pitchFamily="18" charset="0"/>
              </a:rPr>
              <a:t>派林凤祥、李开芳北伐</a:t>
            </a:r>
          </a:p>
          <a:p>
            <a:pPr algn="ctr">
              <a:spcBef>
                <a:spcPts val="476"/>
              </a:spcBef>
              <a:spcAft>
                <a:spcPts val="0"/>
              </a:spcAft>
              <a:defRPr/>
            </a:pPr>
            <a:r>
              <a:rPr lang="zh-CN" altLang="en-US" sz="1524" kern="100" dirty="0">
                <a:latin typeface="+mn-ea"/>
                <a:ea typeface="+mn-ea"/>
                <a:cs typeface="Times New Roman" panose="02020603050405020304" pitchFamily="18" charset="0"/>
              </a:rPr>
              <a:t>派赖汉英、石达开西征</a:t>
            </a:r>
          </a:p>
        </p:txBody>
      </p:sp>
      <p:sp>
        <p:nvSpPr>
          <p:cNvPr id="41" name="文本框 40"/>
          <p:cNvSpPr txBox="1"/>
          <p:nvPr/>
        </p:nvSpPr>
        <p:spPr>
          <a:xfrm>
            <a:off x="130616" y="1828800"/>
            <a:ext cx="595099" cy="3923695"/>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一、太平天国农民战争</a:t>
            </a:r>
          </a:p>
        </p:txBody>
      </p:sp>
      <p:sp>
        <p:nvSpPr>
          <p:cNvPr id="50" name="下箭头 49"/>
          <p:cNvSpPr/>
          <p:nvPr/>
        </p:nvSpPr>
        <p:spPr>
          <a:xfrm>
            <a:off x="5286224" y="2795814"/>
            <a:ext cx="322338" cy="1286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6270124" y="1011003"/>
            <a:ext cx="3657600" cy="444096"/>
          </a:xfrm>
          <a:prstGeom prst="rect">
            <a:avLst/>
          </a:prstGeom>
          <a:noFill/>
        </p:spPr>
        <p:txBody>
          <a:bodyPr wrap="square" rtlCol="0">
            <a:spAutoFit/>
          </a:bodyPr>
          <a:lstStyle/>
          <a:p>
            <a:r>
              <a:rPr lang="en-US" altLang="zh-CN" sz="2286" b="1" dirty="0">
                <a:latin typeface="+mn-ea"/>
                <a:ea typeface="+mn-ea"/>
                <a:cs typeface="微软雅黑" panose="020B0503020204020204" pitchFamily="34" charset="-122"/>
              </a:rPr>
              <a:t>2.</a:t>
            </a:r>
            <a:r>
              <a:rPr lang="zh-CN" altLang="en-US" sz="2286" b="1" dirty="0">
                <a:latin typeface="+mn-ea"/>
                <a:ea typeface="+mn-ea"/>
                <a:cs typeface="微软雅黑" panose="020B0503020204020204" pitchFamily="34" charset="-122"/>
              </a:rPr>
              <a:t>从金田起义到天京陷落</a:t>
            </a:r>
          </a:p>
        </p:txBody>
      </p:sp>
      <p:sp>
        <p:nvSpPr>
          <p:cNvPr id="53" name="矩形 10"/>
          <p:cNvSpPr/>
          <p:nvPr/>
        </p:nvSpPr>
        <p:spPr>
          <a:xfrm>
            <a:off x="5037667" y="4779990"/>
            <a:ext cx="2859919" cy="1963057"/>
          </a:xfrm>
          <a:prstGeom prst="rect">
            <a:avLst/>
          </a:prstGeom>
          <a:gradFill flip="none" rotWithShape="1">
            <a:gsLst>
              <a:gs pos="0">
                <a:srgbClr val="F9F9F9"/>
              </a:gs>
              <a:gs pos="100000">
                <a:schemeClr val="bg1">
                  <a:lumMod val="75000"/>
                </a:schemeClr>
              </a:gs>
            </a:gsLst>
            <a:lin ang="5400000" scaled="1"/>
            <a:tileRect/>
          </a:gradFill>
          <a:ln w="28575" cmpd="sng">
            <a:solidFill>
              <a:schemeClr val="accent1">
                <a:shade val="50000"/>
              </a:schemeClr>
            </a:solidFill>
            <a:prstDash val="solid"/>
            <a:round/>
          </a:ln>
          <a:effectLst>
            <a:outerShdw blurRad="76200" dist="38100" dir="2700000" algn="tl" rotWithShape="0">
              <a:schemeClr val="tx1">
                <a:lumMod val="65000"/>
                <a:lumOff val="35000"/>
                <a:alpha val="40000"/>
              </a:schemeClr>
            </a:outerShdw>
          </a:effectLst>
        </p:spPr>
        <p:txBody>
          <a:bodyPr wrap="none" lIns="83545" tIns="41772" rIns="83545" bIns="41772" anchor="ctr"/>
          <a:lstStyle/>
          <a:p>
            <a:pPr algn="ctr" defTabSz="1014811">
              <a:defRPr/>
            </a:pPr>
            <a:endParaRPr lang="zh-CN" altLang="zh-CN" dirty="0">
              <a:latin typeface="Arial" panose="020B0604020202020204" pitchFamily="34" charset="0"/>
              <a:ea typeface="微软雅黑" panose="020B0503020204020204" pitchFamily="34" charset="-122"/>
            </a:endParaRPr>
          </a:p>
        </p:txBody>
      </p:sp>
      <p:sp>
        <p:nvSpPr>
          <p:cNvPr id="54" name="矩形 42"/>
          <p:cNvSpPr/>
          <p:nvPr/>
        </p:nvSpPr>
        <p:spPr>
          <a:xfrm>
            <a:off x="5090282" y="5024967"/>
            <a:ext cx="2754690" cy="1726156"/>
          </a:xfrm>
          <a:prstGeom prst="rect">
            <a:avLst/>
          </a:prstGeom>
        </p:spPr>
        <p:txBody>
          <a:bodyPr wrap="square" lIns="83545" tIns="41772" rIns="83545" bIns="41772">
            <a:spAutoFit/>
          </a:bodyPr>
          <a:lstStyle/>
          <a:p>
            <a:pPr defTabSz="1014811">
              <a:lnSpc>
                <a:spcPct val="140000"/>
              </a:lnSpc>
              <a:defRPr/>
            </a:pPr>
            <a:r>
              <a:rPr sz="1524" dirty="0">
                <a:latin typeface="Copperplate Gothic Bold" panose="020E0705020206020404" pitchFamily="34" charset="0"/>
                <a:ea typeface="微软雅黑" panose="020B0503020204020204" pitchFamily="34" charset="-122"/>
              </a:rPr>
              <a:t>“（东王）权太重，要逼天王封其万岁。那时权柄皆在东王一人手上，不得不封，逼天王亲到东王府封其万岁。”</a:t>
            </a:r>
          </a:p>
          <a:p>
            <a:pPr defTabSz="1014811">
              <a:lnSpc>
                <a:spcPct val="140000"/>
              </a:lnSpc>
              <a:defRPr/>
            </a:pPr>
            <a:r>
              <a:rPr sz="1524" dirty="0">
                <a:latin typeface="Copperplate Gothic Bold" panose="020E0705020206020404" pitchFamily="34" charset="0"/>
                <a:ea typeface="微软雅黑" panose="020B0503020204020204" pitchFamily="34" charset="-122"/>
              </a:rPr>
              <a:t>                   </a:t>
            </a:r>
            <a:r>
              <a:rPr lang="en-US" sz="1524" dirty="0">
                <a:latin typeface="Copperplate Gothic Bold" panose="020E0705020206020404" pitchFamily="34" charset="0"/>
                <a:ea typeface="微软雅黑" panose="020B0503020204020204" pitchFamily="34" charset="-122"/>
              </a:rPr>
              <a:t>——</a:t>
            </a:r>
            <a:r>
              <a:rPr sz="1524" dirty="0">
                <a:latin typeface="Copperplate Gothic Bold" panose="020E0705020206020404" pitchFamily="34" charset="0"/>
                <a:ea typeface="微软雅黑" panose="020B0503020204020204" pitchFamily="34" charset="-122"/>
                <a:sym typeface="+mn-ea"/>
              </a:rPr>
              <a:t>《李秀成自述》</a:t>
            </a:r>
            <a:endParaRPr lang="en-US" sz="1524" dirty="0">
              <a:latin typeface="Copperplate Gothic Bold" panose="020E0705020206020404" pitchFamily="34" charset="0"/>
              <a:ea typeface="微软雅黑" panose="020B0503020204020204" pitchFamily="34" charset="-122"/>
            </a:endParaRPr>
          </a:p>
        </p:txBody>
      </p:sp>
      <p:pic>
        <p:nvPicPr>
          <p:cNvPr id="355338" name="图片 355337" descr="金田起义"/>
          <p:cNvPicPr>
            <a:picLocks noChangeAspect="1"/>
          </p:cNvPicPr>
          <p:nvPr/>
        </p:nvPicPr>
        <p:blipFill>
          <a:blip r:embed="rId3"/>
          <a:stretch>
            <a:fillRect/>
          </a:stretch>
        </p:blipFill>
        <p:spPr>
          <a:xfrm>
            <a:off x="890855" y="1669889"/>
            <a:ext cx="2067681" cy="2113038"/>
          </a:xfrm>
          <a:prstGeom prst="rect">
            <a:avLst/>
          </a:prstGeom>
          <a:noFill/>
          <a:ln w="9525">
            <a:noFill/>
          </a:ln>
        </p:spPr>
      </p:pic>
      <p:grpSp>
        <p:nvGrpSpPr>
          <p:cNvPr id="55" name="组合 54"/>
          <p:cNvGrpSpPr/>
          <p:nvPr/>
        </p:nvGrpSpPr>
        <p:grpSpPr>
          <a:xfrm>
            <a:off x="3514261" y="1825907"/>
            <a:ext cx="2774648" cy="1940076"/>
            <a:chOff x="6943" y="8512"/>
            <a:chExt cx="4588" cy="3208"/>
          </a:xfrm>
        </p:grpSpPr>
        <p:pic>
          <p:nvPicPr>
            <p:cNvPr id="14341" name="图片 6"/>
            <p:cNvPicPr>
              <a:picLocks noChangeAspect="1"/>
            </p:cNvPicPr>
            <p:nvPr/>
          </p:nvPicPr>
          <p:blipFill>
            <a:blip r:embed="rId4"/>
            <a:stretch>
              <a:fillRect/>
            </a:stretch>
          </p:blipFill>
          <p:spPr>
            <a:xfrm>
              <a:off x="6943" y="8512"/>
              <a:ext cx="2331" cy="3208"/>
            </a:xfrm>
            <a:prstGeom prst="rect">
              <a:avLst/>
            </a:prstGeom>
            <a:noFill/>
            <a:ln w="9525">
              <a:noFill/>
            </a:ln>
          </p:spPr>
        </p:pic>
        <p:pic>
          <p:nvPicPr>
            <p:cNvPr id="14340" name="图片 5"/>
            <p:cNvPicPr>
              <a:picLocks noChangeAspect="1"/>
            </p:cNvPicPr>
            <p:nvPr/>
          </p:nvPicPr>
          <p:blipFill>
            <a:blip r:embed="rId5"/>
            <a:stretch>
              <a:fillRect/>
            </a:stretch>
          </p:blipFill>
          <p:spPr>
            <a:xfrm>
              <a:off x="9229" y="8512"/>
              <a:ext cx="2303" cy="3207"/>
            </a:xfrm>
            <a:prstGeom prst="rect">
              <a:avLst/>
            </a:prstGeom>
            <a:noFill/>
            <a:ln w="9525">
              <a:noFill/>
            </a:ln>
          </p:spPr>
        </p:pic>
      </p:grpSp>
      <p:grpSp>
        <p:nvGrpSpPr>
          <p:cNvPr id="56" name="组合 55"/>
          <p:cNvGrpSpPr/>
          <p:nvPr/>
        </p:nvGrpSpPr>
        <p:grpSpPr>
          <a:xfrm>
            <a:off x="7939052" y="4849789"/>
            <a:ext cx="4180863" cy="1545438"/>
            <a:chOff x="3149" y="6051"/>
            <a:chExt cx="8046" cy="2896"/>
          </a:xfrm>
        </p:grpSpPr>
        <p:grpSp>
          <p:nvGrpSpPr>
            <p:cNvPr id="123911" name="组合 123910"/>
            <p:cNvGrpSpPr/>
            <p:nvPr/>
          </p:nvGrpSpPr>
          <p:grpSpPr>
            <a:xfrm>
              <a:off x="3149" y="6051"/>
              <a:ext cx="4283" cy="2787"/>
              <a:chOff x="549" y="2205"/>
              <a:chExt cx="2513" cy="1309"/>
            </a:xfrm>
          </p:grpSpPr>
          <p:pic>
            <p:nvPicPr>
              <p:cNvPr id="123912" name="图片 123911" descr="012"/>
              <p:cNvPicPr>
                <a:picLocks noChangeAspect="1"/>
              </p:cNvPicPr>
              <p:nvPr/>
            </p:nvPicPr>
            <p:blipFill>
              <a:blip r:embed="rId6"/>
              <a:stretch>
                <a:fillRect/>
              </a:stretch>
            </p:blipFill>
            <p:spPr>
              <a:xfrm>
                <a:off x="703" y="2205"/>
                <a:ext cx="2359" cy="1309"/>
              </a:xfrm>
              <a:prstGeom prst="rect">
                <a:avLst/>
              </a:prstGeom>
              <a:noFill/>
              <a:ln w="9525">
                <a:noFill/>
              </a:ln>
            </p:spPr>
          </p:pic>
          <p:sp>
            <p:nvSpPr>
              <p:cNvPr id="123913" name="文本框 123912"/>
              <p:cNvSpPr txBox="1"/>
              <p:nvPr/>
            </p:nvSpPr>
            <p:spPr>
              <a:xfrm>
                <a:off x="549" y="2324"/>
                <a:ext cx="473" cy="472"/>
              </a:xfrm>
              <a:prstGeom prst="rect">
                <a:avLst/>
              </a:prstGeom>
              <a:noFill/>
              <a:ln w="9525">
                <a:noFill/>
              </a:ln>
            </p:spPr>
            <p:txBody>
              <a:bodyPr vert="eaVert" wrap="square">
                <a:spAutoFit/>
              </a:bodyPr>
              <a:lstStyle/>
              <a:p>
                <a:pPr>
                  <a:spcBef>
                    <a:spcPct val="50000"/>
                  </a:spcBef>
                </a:pPr>
                <a:r>
                  <a:rPr lang="zh-CN" altLang="en-US" sz="1524" b="1" dirty="0">
                    <a:solidFill>
                      <a:schemeClr val="tx2"/>
                    </a:solidFill>
                    <a:latin typeface="Arial" panose="020B0604020202020204" pitchFamily="34" charset="0"/>
                    <a:ea typeface="楷体_GB2312" pitchFamily="49" charset="-122"/>
                  </a:rPr>
                  <a:t>淮军</a:t>
                </a:r>
              </a:p>
            </p:txBody>
          </p:sp>
        </p:grpSp>
        <p:grpSp>
          <p:nvGrpSpPr>
            <p:cNvPr id="123914" name="组合 123913"/>
            <p:cNvGrpSpPr/>
            <p:nvPr/>
          </p:nvGrpSpPr>
          <p:grpSpPr>
            <a:xfrm>
              <a:off x="7235" y="6052"/>
              <a:ext cx="3960" cy="2895"/>
              <a:chOff x="3016" y="2205"/>
              <a:chExt cx="2314" cy="1462"/>
            </a:xfrm>
          </p:grpSpPr>
          <p:pic>
            <p:nvPicPr>
              <p:cNvPr id="123915" name="图片 123914" descr="011">
                <a:hlinkClick r:id="rId7" action="ppaction://hlinkpres?slideindex=1&amp;slidetitle="/>
              </p:cNvPr>
              <p:cNvPicPr>
                <a:picLocks noChangeAspect="1"/>
              </p:cNvPicPr>
              <p:nvPr/>
            </p:nvPicPr>
            <p:blipFill>
              <a:blip r:embed="rId8"/>
              <a:stretch>
                <a:fillRect/>
              </a:stretch>
            </p:blipFill>
            <p:spPr>
              <a:xfrm>
                <a:off x="3016" y="2205"/>
                <a:ext cx="2314" cy="1407"/>
              </a:xfrm>
              <a:prstGeom prst="rect">
                <a:avLst/>
              </a:prstGeom>
              <a:noFill/>
              <a:ln w="9525">
                <a:noFill/>
              </a:ln>
            </p:spPr>
          </p:pic>
          <p:sp>
            <p:nvSpPr>
              <p:cNvPr id="123916" name="文本框 123915"/>
              <p:cNvSpPr txBox="1"/>
              <p:nvPr/>
            </p:nvSpPr>
            <p:spPr>
              <a:xfrm>
                <a:off x="3560" y="3385"/>
                <a:ext cx="1316" cy="282"/>
              </a:xfrm>
              <a:prstGeom prst="rect">
                <a:avLst/>
              </a:prstGeom>
              <a:solidFill>
                <a:schemeClr val="bg1"/>
              </a:solidFill>
              <a:ln w="9525">
                <a:noFill/>
              </a:ln>
            </p:spPr>
            <p:txBody>
              <a:bodyPr>
                <a:spAutoFit/>
              </a:bodyPr>
              <a:lstStyle/>
              <a:p>
                <a:pPr algn="ctr">
                  <a:spcBef>
                    <a:spcPct val="50000"/>
                  </a:spcBef>
                </a:pPr>
                <a:r>
                  <a:rPr lang="zh-CN" altLang="en-US" sz="1333" b="1" dirty="0">
                    <a:solidFill>
                      <a:schemeClr val="tx2"/>
                    </a:solidFill>
                    <a:latin typeface="Arial" panose="020B0604020202020204" pitchFamily="34" charset="0"/>
                    <a:ea typeface="楷体_GB2312" pitchFamily="49" charset="-122"/>
                  </a:rPr>
                  <a:t>华尔洋枪队</a:t>
                </a:r>
              </a:p>
            </p:txBody>
          </p:sp>
        </p:grpSp>
      </p:grpSp>
      <p:sp>
        <p:nvSpPr>
          <p:cNvPr id="63" name="文本框 4"/>
          <p:cNvSpPr txBox="1">
            <a:spLocks noChangeArrowheads="1"/>
          </p:cNvSpPr>
          <p:nvPr/>
        </p:nvSpPr>
        <p:spPr bwMode="auto">
          <a:xfrm>
            <a:off x="3625850" y="147955"/>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a:t>
            </a:r>
            <a:r>
              <a:rPr lang="zh-CN" altLang="en-US" sz="2400" b="1" dirty="0" smtClean="0">
                <a:solidFill>
                  <a:srgbClr val="044875"/>
                </a:solidFill>
                <a:latin typeface="黑体" panose="02010609060101010101" pitchFamily="49" charset="-122"/>
                <a:ea typeface="黑体" panose="02010609060101010101" pitchFamily="49" charset="-122"/>
              </a:rPr>
              <a:t>节  </a:t>
            </a:r>
            <a:r>
              <a:rPr lang="zh-CN" altLang="en-US" sz="2400" b="1" dirty="0" smtClean="0">
                <a:solidFill>
                  <a:srgbClr val="044875"/>
                </a:solidFill>
                <a:latin typeface="黑体" panose="02010609060101010101" pitchFamily="49" charset="-122"/>
                <a:ea typeface="黑体" panose="02010609060101010101" pitchFamily="49" charset="-122"/>
                <a:sym typeface="+mn-ea"/>
              </a:rPr>
              <a:t>农民</a:t>
            </a:r>
            <a:r>
              <a:rPr lang="zh-CN" altLang="en-US" sz="2400" b="1" dirty="0">
                <a:solidFill>
                  <a:srgbClr val="044875"/>
                </a:solidFill>
                <a:latin typeface="黑体" panose="02010609060101010101" pitchFamily="49" charset="-122"/>
                <a:ea typeface="黑体" panose="02010609060101010101" pitchFamily="49" charset="-122"/>
                <a:sym typeface="+mn-ea"/>
              </a:rPr>
              <a:t>群众斗争风暴的起落</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64" name="组合 63"/>
          <p:cNvGrpSpPr/>
          <p:nvPr/>
        </p:nvGrpSpPr>
        <p:grpSpPr>
          <a:xfrm>
            <a:off x="278277" y="701622"/>
            <a:ext cx="4641802" cy="675234"/>
            <a:chOff x="7109253" y="3819820"/>
            <a:chExt cx="4297896" cy="1066800"/>
          </a:xfrm>
          <a:solidFill>
            <a:srgbClr val="C00000"/>
          </a:solidFill>
        </p:grpSpPr>
        <p:sp>
          <p:nvSpPr>
            <p:cNvPr id="65" name="AutoShape 4"/>
            <p:cNvSpPr>
              <a:spLocks noChangeArrowheads="1"/>
            </p:cNvSpPr>
            <p:nvPr/>
          </p:nvSpPr>
          <p:spPr bwMode="ltGray">
            <a:xfrm>
              <a:off x="7286798" y="3819820"/>
              <a:ext cx="4120351"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66" name="Rectangle 40"/>
            <p:cNvSpPr>
              <a:spLocks noChangeArrowheads="1"/>
            </p:cNvSpPr>
            <p:nvPr/>
          </p:nvSpPr>
          <p:spPr bwMode="black">
            <a:xfrm>
              <a:off x="7109253" y="3926276"/>
              <a:ext cx="4277635" cy="732355"/>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黑体" panose="02010609060101010101" pitchFamily="49" charset="-122"/>
                  <a:ea typeface="黑体" panose="02010609060101010101" pitchFamily="49" charset="-122"/>
                </a:rPr>
                <a:t>（二）太平天国运动的基本经过</a:t>
              </a:r>
              <a:endParaRPr lang="zh-CN" altLang="en-US" sz="2400" b="1" dirty="0">
                <a:solidFill>
                  <a:schemeClr val="bg1"/>
                </a:solidFill>
                <a:latin typeface="黑体" panose="02010609060101010101" pitchFamily="49" charset="-122"/>
                <a:ea typeface="黑体" panose="02010609060101010101" pitchFamily="49" charset="-122"/>
              </a:endParaRPr>
            </a:p>
          </p:txBody>
        </p:sp>
      </p:grpSp>
      <p:grpSp>
        <p:nvGrpSpPr>
          <p:cNvPr id="67" name="组合 66"/>
          <p:cNvGrpSpPr/>
          <p:nvPr/>
        </p:nvGrpSpPr>
        <p:grpSpPr>
          <a:xfrm>
            <a:off x="119381" y="1567543"/>
            <a:ext cx="1408322" cy="5004071"/>
            <a:chOff x="77" y="2443"/>
            <a:chExt cx="2971" cy="8566"/>
          </a:xfrm>
          <a:solidFill>
            <a:srgbClr val="044875"/>
          </a:solidFill>
        </p:grpSpPr>
        <p:cxnSp>
          <p:nvCxnSpPr>
            <p:cNvPr id="68" name="直接连接符 67"/>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69" name="组合 68"/>
            <p:cNvGrpSpPr/>
            <p:nvPr/>
          </p:nvGrpSpPr>
          <p:grpSpPr>
            <a:xfrm>
              <a:off x="77" y="2443"/>
              <a:ext cx="1225" cy="8566"/>
              <a:chOff x="77" y="2435"/>
              <a:chExt cx="1225" cy="8566"/>
            </a:xfrm>
            <a:grpFill/>
          </p:grpSpPr>
          <p:cxnSp>
            <p:nvCxnSpPr>
              <p:cNvPr id="70" name="直接连接符 69"/>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71" name="组合 70"/>
              <p:cNvGrpSpPr/>
              <p:nvPr/>
            </p:nvGrpSpPr>
            <p:grpSpPr>
              <a:xfrm>
                <a:off x="1182" y="2435"/>
                <a:ext cx="120" cy="8566"/>
                <a:chOff x="1182" y="2435"/>
                <a:chExt cx="120" cy="8566"/>
              </a:xfrm>
              <a:grpFill/>
            </p:grpSpPr>
            <p:cxnSp>
              <p:nvCxnSpPr>
                <p:cNvPr id="72" name="直接连接符 71"/>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73" name="椭圆 72"/>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19999689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16" presetClass="entr" presetSubtype="2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12" presetClass="entr" presetSubtype="8" fill="hold" nodeType="withEffect">
                                  <p:stCondLst>
                                    <p:cond delay="0"/>
                                  </p:stCondLst>
                                  <p:childTnLst>
                                    <p:set>
                                      <p:cBhvr>
                                        <p:cTn id="27" dur="1" fill="hold">
                                          <p:stCondLst>
                                            <p:cond delay="0"/>
                                          </p:stCondLst>
                                        </p:cTn>
                                        <p:tgtEl>
                                          <p:spTgt spid="355338"/>
                                        </p:tgtEl>
                                        <p:attrNameLst>
                                          <p:attrName>style.visibility</p:attrName>
                                        </p:attrNameLst>
                                      </p:cBhvr>
                                      <p:to>
                                        <p:strVal val="visible"/>
                                      </p:to>
                                    </p:set>
                                    <p:animEffect transition="in" filter="slide(fromLeft)">
                                      <p:cBhvr>
                                        <p:cTn id="28" dur="500"/>
                                        <p:tgtEl>
                                          <p:spTgt spid="35533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nodeType="clickEffect">
                                  <p:stCondLst>
                                    <p:cond delay="0"/>
                                  </p:stCondLst>
                                  <p:childTnLst>
                                    <p:animEffect transition="out" filter="blinds(horizontal)">
                                      <p:cBhvr>
                                        <p:cTn id="32" dur="500"/>
                                        <p:tgtEl>
                                          <p:spTgt spid="355338"/>
                                        </p:tgtEl>
                                      </p:cBhvr>
                                    </p:animEffect>
                                    <p:set>
                                      <p:cBhvr>
                                        <p:cTn id="33" dur="1" fill="hold">
                                          <p:stCondLst>
                                            <p:cond delay="499"/>
                                          </p:stCondLst>
                                        </p:cTn>
                                        <p:tgtEl>
                                          <p:spTgt spid="355338"/>
                                        </p:tgtEl>
                                        <p:attrNameLst>
                                          <p:attrName>style.visibility</p:attrName>
                                        </p:attrNameLst>
                                      </p:cBhvr>
                                      <p:to>
                                        <p:strVal val="hidden"/>
                                      </p:to>
                                    </p:set>
                                  </p:childTnLst>
                                </p:cTn>
                              </p:par>
                              <p:par>
                                <p:cTn id="34" presetID="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42"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16" presetClass="entr" presetSubtype="21"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barn(inVertical)">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xit" presetSubtype="10" fill="hold" nodeType="clickEffect">
                                  <p:stCondLst>
                                    <p:cond delay="0"/>
                                  </p:stCondLst>
                                  <p:childTnLst>
                                    <p:animEffect transition="out" filter="blinds(horizontal)">
                                      <p:cBhvr>
                                        <p:cTn id="62" dur="500"/>
                                        <p:tgtEl>
                                          <p:spTgt spid="55"/>
                                        </p:tgtEl>
                                      </p:cBhvr>
                                    </p:animEffect>
                                    <p:set>
                                      <p:cBhvr>
                                        <p:cTn id="63" dur="1" fill="hold">
                                          <p:stCondLst>
                                            <p:cond delay="499"/>
                                          </p:stCondLst>
                                        </p:cTn>
                                        <p:tgtEl>
                                          <p:spTgt spid="55"/>
                                        </p:tgtEl>
                                        <p:attrNameLst>
                                          <p:attrName>style.visibility</p:attrName>
                                        </p:attrNameLst>
                                      </p:cBhvr>
                                      <p:to>
                                        <p:strVal val="hidden"/>
                                      </p:to>
                                    </p:set>
                                  </p:childTnLst>
                                </p:cTn>
                              </p:par>
                              <p:par>
                                <p:cTn id="64" presetID="22" presetClass="entr" presetSubtype="4"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down)">
                                      <p:cBhvr>
                                        <p:cTn id="66" dur="500"/>
                                        <p:tgtEl>
                                          <p:spTgt spid="50"/>
                                        </p:tgtEl>
                                      </p:cBhvr>
                                    </p:animEffect>
                                  </p:childTnLst>
                                </p:cTn>
                              </p:par>
                            </p:childTnLst>
                          </p:cTn>
                        </p:par>
                        <p:par>
                          <p:cTn id="67" fill="hold">
                            <p:stCondLst>
                              <p:cond delay="500"/>
                            </p:stCondLst>
                            <p:childTnLst>
                              <p:par>
                                <p:cTn id="68" presetID="42" presetClass="entr" presetSubtype="0"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1000"/>
                                        <p:tgtEl>
                                          <p:spTgt spid="3"/>
                                        </p:tgtEl>
                                      </p:cBhvr>
                                    </p:animEffect>
                                    <p:anim calcmode="lin" valueType="num">
                                      <p:cBhvr>
                                        <p:cTn id="71" dur="1000" fill="hold"/>
                                        <p:tgtEl>
                                          <p:spTgt spid="3"/>
                                        </p:tgtEl>
                                        <p:attrNameLst>
                                          <p:attrName>ppt_x</p:attrName>
                                        </p:attrNameLst>
                                      </p:cBhvr>
                                      <p:tavLst>
                                        <p:tav tm="0">
                                          <p:val>
                                            <p:strVal val="#ppt_x"/>
                                          </p:val>
                                        </p:tav>
                                        <p:tav tm="100000">
                                          <p:val>
                                            <p:strVal val="#ppt_x"/>
                                          </p:val>
                                        </p:tav>
                                      </p:tavLst>
                                    </p:anim>
                                    <p:anim calcmode="lin" valueType="num">
                                      <p:cBhvr>
                                        <p:cTn id="7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ppt_x"/>
                                          </p:val>
                                        </p:tav>
                                        <p:tav tm="100000">
                                          <p:val>
                                            <p:strVal val="#ppt_x"/>
                                          </p:val>
                                        </p:tav>
                                      </p:tavLst>
                                    </p:anim>
                                    <p:anim calcmode="lin" valueType="num">
                                      <p:cBhvr additive="base">
                                        <p:cTn id="78" dur="50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500"/>
                            </p:stCondLst>
                            <p:childTnLst>
                              <p:par>
                                <p:cTn id="80" presetID="42" presetClass="entr" presetSubtype="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1000"/>
                                        <p:tgtEl>
                                          <p:spTgt spid="26"/>
                                        </p:tgtEl>
                                      </p:cBhvr>
                                    </p:animEffect>
                                    <p:anim calcmode="lin" valueType="num">
                                      <p:cBhvr>
                                        <p:cTn id="83" dur="1000" fill="hold"/>
                                        <p:tgtEl>
                                          <p:spTgt spid="26"/>
                                        </p:tgtEl>
                                        <p:attrNameLst>
                                          <p:attrName>ppt_x</p:attrName>
                                        </p:attrNameLst>
                                      </p:cBhvr>
                                      <p:tavLst>
                                        <p:tav tm="0">
                                          <p:val>
                                            <p:strVal val="#ppt_x"/>
                                          </p:val>
                                        </p:tav>
                                        <p:tav tm="100000">
                                          <p:val>
                                            <p:strVal val="#ppt_x"/>
                                          </p:val>
                                        </p:tav>
                                      </p:tavLst>
                                    </p:anim>
                                    <p:anim calcmode="lin" valueType="num">
                                      <p:cBhvr>
                                        <p:cTn id="84" dur="1000" fill="hold"/>
                                        <p:tgtEl>
                                          <p:spTgt spid="26"/>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anim calcmode="lin" valueType="num">
                                      <p:cBhvr>
                                        <p:cTn id="88" dur="500" fill="hold"/>
                                        <p:tgtEl>
                                          <p:spTgt spid="53"/>
                                        </p:tgtEl>
                                        <p:attrNameLst>
                                          <p:attrName>ppt_x</p:attrName>
                                        </p:attrNameLst>
                                      </p:cBhvr>
                                      <p:tavLst>
                                        <p:tav tm="0">
                                          <p:val>
                                            <p:strVal val="#ppt_x"/>
                                          </p:val>
                                        </p:tav>
                                        <p:tav tm="100000">
                                          <p:val>
                                            <p:strVal val="#ppt_x"/>
                                          </p:val>
                                        </p:tav>
                                      </p:tavLst>
                                    </p:anim>
                                    <p:anim calcmode="lin" valueType="num">
                                      <p:cBhvr>
                                        <p:cTn id="89" dur="500" fill="hold"/>
                                        <p:tgtEl>
                                          <p:spTgt spid="53"/>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anim calcmode="lin" valueType="num">
                                      <p:cBhvr>
                                        <p:cTn id="93" dur="500" fill="hold"/>
                                        <p:tgtEl>
                                          <p:spTgt spid="54"/>
                                        </p:tgtEl>
                                        <p:attrNameLst>
                                          <p:attrName>ppt_x</p:attrName>
                                        </p:attrNameLst>
                                      </p:cBhvr>
                                      <p:tavLst>
                                        <p:tav tm="0">
                                          <p:val>
                                            <p:strVal val="#ppt_x"/>
                                          </p:val>
                                        </p:tav>
                                        <p:tav tm="100000">
                                          <p:val>
                                            <p:strVal val="#ppt_x"/>
                                          </p:val>
                                        </p:tav>
                                      </p:tavLst>
                                    </p:anim>
                                    <p:anim calcmode="lin" valueType="num">
                                      <p:cBhvr>
                                        <p:cTn id="94"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 presetClass="exit" presetSubtype="10" fill="hold" grpId="1" nodeType="clickEffect">
                                  <p:stCondLst>
                                    <p:cond delay="0"/>
                                  </p:stCondLst>
                                  <p:childTnLst>
                                    <p:animEffect transition="out" filter="blinds(horizontal)">
                                      <p:cBhvr>
                                        <p:cTn id="98" dur="500"/>
                                        <p:tgtEl>
                                          <p:spTgt spid="54"/>
                                        </p:tgtEl>
                                      </p:cBhvr>
                                    </p:animEffect>
                                    <p:set>
                                      <p:cBhvr>
                                        <p:cTn id="99" dur="1" fill="hold">
                                          <p:stCondLst>
                                            <p:cond delay="499"/>
                                          </p:stCondLst>
                                        </p:cTn>
                                        <p:tgtEl>
                                          <p:spTgt spid="54"/>
                                        </p:tgtEl>
                                        <p:attrNameLst>
                                          <p:attrName>style.visibility</p:attrName>
                                        </p:attrNameLst>
                                      </p:cBhvr>
                                      <p:to>
                                        <p:strVal val="hidden"/>
                                      </p:to>
                                    </p:set>
                                  </p:childTnLst>
                                </p:cTn>
                              </p:par>
                              <p:par>
                                <p:cTn id="100" presetID="3" presetClass="exit" presetSubtype="10" fill="hold" grpId="1" nodeType="withEffect">
                                  <p:stCondLst>
                                    <p:cond delay="0"/>
                                  </p:stCondLst>
                                  <p:childTnLst>
                                    <p:animEffect transition="out" filter="blinds(horizontal)">
                                      <p:cBhvr>
                                        <p:cTn id="101" dur="500"/>
                                        <p:tgtEl>
                                          <p:spTgt spid="53"/>
                                        </p:tgtEl>
                                      </p:cBhvr>
                                    </p:animEffect>
                                    <p:set>
                                      <p:cBhvr>
                                        <p:cTn id="102" dur="1" fill="hold">
                                          <p:stCondLst>
                                            <p:cond delay="499"/>
                                          </p:stCondLst>
                                        </p:cTn>
                                        <p:tgtEl>
                                          <p:spTgt spid="53"/>
                                        </p:tgtEl>
                                        <p:attrNameLst>
                                          <p:attrName>style.visibility</p:attrName>
                                        </p:attrNameLst>
                                      </p:cBhvr>
                                      <p:to>
                                        <p:strVal val="hidden"/>
                                      </p:to>
                                    </p:set>
                                  </p:childTnLst>
                                </p:cTn>
                              </p:par>
                              <p:par>
                                <p:cTn id="103" presetID="2" presetClass="entr" presetSubtype="4"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additive="base">
                                        <p:cTn id="105" dur="500" fill="hold"/>
                                        <p:tgtEl>
                                          <p:spTgt spid="27"/>
                                        </p:tgtEl>
                                        <p:attrNameLst>
                                          <p:attrName>ppt_x</p:attrName>
                                        </p:attrNameLst>
                                      </p:cBhvr>
                                      <p:tavLst>
                                        <p:tav tm="0">
                                          <p:val>
                                            <p:strVal val="#ppt_x"/>
                                          </p:val>
                                        </p:tav>
                                        <p:tav tm="100000">
                                          <p:val>
                                            <p:strVal val="#ppt_x"/>
                                          </p:val>
                                        </p:tav>
                                      </p:tavLst>
                                    </p:anim>
                                    <p:anim calcmode="lin" valueType="num">
                                      <p:cBhvr additive="base">
                                        <p:cTn id="106" dur="500" fill="hold"/>
                                        <p:tgtEl>
                                          <p:spTgt spid="27"/>
                                        </p:tgtEl>
                                        <p:attrNameLst>
                                          <p:attrName>ppt_y</p:attrName>
                                        </p:attrNameLst>
                                      </p:cBhvr>
                                      <p:tavLst>
                                        <p:tav tm="0">
                                          <p:val>
                                            <p:strVal val="1+#ppt_h/2"/>
                                          </p:val>
                                        </p:tav>
                                        <p:tav tm="100000">
                                          <p:val>
                                            <p:strVal val="#ppt_y"/>
                                          </p:val>
                                        </p:tav>
                                      </p:tavLst>
                                    </p:anim>
                                  </p:childTnLst>
                                </p:cTn>
                              </p:par>
                            </p:childTnLst>
                          </p:cTn>
                        </p:par>
                        <p:par>
                          <p:cTn id="107" fill="hold">
                            <p:stCondLst>
                              <p:cond delay="500"/>
                            </p:stCondLst>
                            <p:childTnLst>
                              <p:par>
                                <p:cTn id="108" presetID="42" presetClass="entr" presetSubtype="0" fill="hold" grpId="0" nodeType="after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fade">
                                      <p:cBhvr>
                                        <p:cTn id="110" dur="1000"/>
                                        <p:tgtEl>
                                          <p:spTgt spid="34"/>
                                        </p:tgtEl>
                                      </p:cBhvr>
                                    </p:animEffect>
                                    <p:anim calcmode="lin" valueType="num">
                                      <p:cBhvr>
                                        <p:cTn id="111" dur="1000" fill="hold"/>
                                        <p:tgtEl>
                                          <p:spTgt spid="34"/>
                                        </p:tgtEl>
                                        <p:attrNameLst>
                                          <p:attrName>ppt_x</p:attrName>
                                        </p:attrNameLst>
                                      </p:cBhvr>
                                      <p:tavLst>
                                        <p:tav tm="0">
                                          <p:val>
                                            <p:strVal val="#ppt_x"/>
                                          </p:val>
                                        </p:tav>
                                        <p:tav tm="100000">
                                          <p:val>
                                            <p:strVal val="#ppt_x"/>
                                          </p:val>
                                        </p:tav>
                                      </p:tavLst>
                                    </p:anim>
                                    <p:anim calcmode="lin" valueType="num">
                                      <p:cBhvr>
                                        <p:cTn id="11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36"/>
                                        </p:tgtEl>
                                        <p:attrNameLst>
                                          <p:attrName>style.visibility</p:attrName>
                                        </p:attrNameLst>
                                      </p:cBhvr>
                                      <p:to>
                                        <p:strVal val="visible"/>
                                      </p:to>
                                    </p:set>
                                    <p:anim calcmode="lin" valueType="num">
                                      <p:cBhvr additive="base">
                                        <p:cTn id="117" dur="500" fill="hold"/>
                                        <p:tgtEl>
                                          <p:spTgt spid="36"/>
                                        </p:tgtEl>
                                        <p:attrNameLst>
                                          <p:attrName>ppt_x</p:attrName>
                                        </p:attrNameLst>
                                      </p:cBhvr>
                                      <p:tavLst>
                                        <p:tav tm="0">
                                          <p:val>
                                            <p:strVal val="#ppt_x"/>
                                          </p:val>
                                        </p:tav>
                                        <p:tav tm="100000">
                                          <p:val>
                                            <p:strVal val="#ppt_x"/>
                                          </p:val>
                                        </p:tav>
                                      </p:tavLst>
                                    </p:anim>
                                    <p:anim calcmode="lin" valueType="num">
                                      <p:cBhvr additive="base">
                                        <p:cTn id="118" dur="500" fill="hold"/>
                                        <p:tgtEl>
                                          <p:spTgt spid="36"/>
                                        </p:tgtEl>
                                        <p:attrNameLst>
                                          <p:attrName>ppt_y</p:attrName>
                                        </p:attrNameLst>
                                      </p:cBhvr>
                                      <p:tavLst>
                                        <p:tav tm="0">
                                          <p:val>
                                            <p:strVal val="1+#ppt_h/2"/>
                                          </p:val>
                                        </p:tav>
                                        <p:tav tm="100000">
                                          <p:val>
                                            <p:strVal val="#ppt_y"/>
                                          </p:val>
                                        </p:tav>
                                      </p:tavLst>
                                    </p:anim>
                                  </p:childTnLst>
                                </p:cTn>
                              </p:par>
                            </p:childTnLst>
                          </p:cTn>
                        </p:par>
                        <p:par>
                          <p:cTn id="119" fill="hold">
                            <p:stCondLst>
                              <p:cond delay="500"/>
                            </p:stCondLst>
                            <p:childTnLst>
                              <p:par>
                                <p:cTn id="120" presetID="42" presetClass="entr" presetSubtype="0" fill="hold" grpId="0" nodeType="after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fade">
                                      <p:cBhvr>
                                        <p:cTn id="122" dur="1000"/>
                                        <p:tgtEl>
                                          <p:spTgt spid="39"/>
                                        </p:tgtEl>
                                      </p:cBhvr>
                                    </p:animEffect>
                                    <p:anim calcmode="lin" valueType="num">
                                      <p:cBhvr>
                                        <p:cTn id="123" dur="1000" fill="hold"/>
                                        <p:tgtEl>
                                          <p:spTgt spid="39"/>
                                        </p:tgtEl>
                                        <p:attrNameLst>
                                          <p:attrName>ppt_x</p:attrName>
                                        </p:attrNameLst>
                                      </p:cBhvr>
                                      <p:tavLst>
                                        <p:tav tm="0">
                                          <p:val>
                                            <p:strVal val="#ppt_x"/>
                                          </p:val>
                                        </p:tav>
                                        <p:tav tm="100000">
                                          <p:val>
                                            <p:strVal val="#ppt_x"/>
                                          </p:val>
                                        </p:tav>
                                      </p:tavLst>
                                    </p:anim>
                                    <p:anim calcmode="lin" valueType="num">
                                      <p:cBhvr>
                                        <p:cTn id="124" dur="1000" fill="hold"/>
                                        <p:tgtEl>
                                          <p:spTgt spid="39"/>
                                        </p:tgtEl>
                                        <p:attrNameLst>
                                          <p:attrName>ppt_y</p:attrName>
                                        </p:attrNameLst>
                                      </p:cBhvr>
                                      <p:tavLst>
                                        <p:tav tm="0">
                                          <p:val>
                                            <p:strVal val="#ppt_y+.1"/>
                                          </p:val>
                                        </p:tav>
                                        <p:tav tm="100000">
                                          <p:val>
                                            <p:strVal val="#ppt_y"/>
                                          </p:val>
                                        </p:tav>
                                      </p:tavLst>
                                    </p:anim>
                                  </p:childTnLst>
                                </p:cTn>
                              </p:par>
                              <p:par>
                                <p:cTn id="125" presetID="16" presetClass="entr" presetSubtype="21" fill="hold" nodeType="with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barn(inVertical)">
                                      <p:cBhvr>
                                        <p:cTn id="127" dur="500"/>
                                        <p:tgtEl>
                                          <p:spTgt spid="56"/>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xit" presetSubtype="10" fill="hold" nodeType="clickEffect">
                                  <p:stCondLst>
                                    <p:cond delay="0"/>
                                  </p:stCondLst>
                                  <p:childTnLst>
                                    <p:animEffect transition="out" filter="blinds(horizontal)">
                                      <p:cBhvr>
                                        <p:cTn id="131" dur="500"/>
                                        <p:tgtEl>
                                          <p:spTgt spid="56"/>
                                        </p:tgtEl>
                                      </p:cBhvr>
                                    </p:animEffect>
                                    <p:set>
                                      <p:cBhvr>
                                        <p:cTn id="132"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P spid="18" grpId="0"/>
      <p:bldP spid="22" grpId="0"/>
      <p:bldP spid="26" grpId="0"/>
      <p:bldP spid="34" grpId="0"/>
      <p:bldP spid="39" grpId="0"/>
      <p:bldP spid="3" grpId="0"/>
      <p:bldP spid="50" grpId="0" animBg="1"/>
      <p:bldP spid="52" grpId="0"/>
      <p:bldP spid="53" grpId="0" bldLvl="0" animBg="1"/>
      <p:bldP spid="53" grpId="1" animBg="1"/>
      <p:bldP spid="54" grpId="0"/>
      <p:bldP spid="5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0616" y="1828800"/>
            <a:ext cx="595099" cy="3923695"/>
          </a:xfrm>
          <a:prstGeom prst="rect">
            <a:avLst/>
          </a:prstGeom>
          <a:noFill/>
        </p:spPr>
        <p:txBody>
          <a:bodyPr vert="eaVert" wrap="square" rtlCol="0">
            <a:spAutoFit/>
          </a:bodyPr>
          <a:lstStyle/>
          <a:p>
            <a:r>
              <a:rPr lang="zh-CN" altLang="en-US" sz="2667" dirty="0">
                <a:solidFill>
                  <a:schemeClr val="accent1">
                    <a:lumMod val="50000"/>
                  </a:schemeClr>
                </a:solidFill>
                <a:latin typeface="黑体" panose="02010609060101010101" pitchFamily="49" charset="-122"/>
                <a:ea typeface="黑体" panose="02010609060101010101" pitchFamily="49" charset="-122"/>
              </a:rPr>
              <a:t>一、太平天国农民战争</a:t>
            </a:r>
          </a:p>
        </p:txBody>
      </p:sp>
      <p:grpSp>
        <p:nvGrpSpPr>
          <p:cNvPr id="2" name="组合 1"/>
          <p:cNvGrpSpPr/>
          <p:nvPr/>
        </p:nvGrpSpPr>
        <p:grpSpPr>
          <a:xfrm>
            <a:off x="980463" y="843080"/>
            <a:ext cx="5506962" cy="640443"/>
            <a:chOff x="7286799" y="3819822"/>
            <a:chExt cx="9948116" cy="1066800"/>
          </a:xfrm>
          <a:solidFill>
            <a:srgbClr val="C00000"/>
          </a:solidFill>
        </p:grpSpPr>
        <p:sp>
          <p:nvSpPr>
            <p:cNvPr id="4" name="AutoShape 4"/>
            <p:cNvSpPr>
              <a:spLocks noChangeArrowheads="1"/>
            </p:cNvSpPr>
            <p:nvPr/>
          </p:nvSpPr>
          <p:spPr bwMode="ltGray">
            <a:xfrm>
              <a:off x="7286799" y="3819822"/>
              <a:ext cx="9948116" cy="1066800"/>
            </a:xfrm>
            <a:prstGeom prst="roundRect">
              <a:avLst>
                <a:gd name="adj" fmla="val 11921"/>
              </a:avLst>
            </a:prstGeom>
            <a:solidFill>
              <a:schemeClr val="accent1">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solidFill>
                  <a:schemeClr val="bg1"/>
                </a:solidFill>
                <a:latin typeface="微软雅黑" panose="020B0503020204020204" pitchFamily="34" charset="-122"/>
                <a:ea typeface="微软雅黑" panose="020B0503020204020204" pitchFamily="34" charset="-122"/>
              </a:endParaRPr>
            </a:p>
          </p:txBody>
        </p:sp>
        <p:sp>
          <p:nvSpPr>
            <p:cNvPr id="5" name="Rectangle 40"/>
            <p:cNvSpPr>
              <a:spLocks noChangeArrowheads="1"/>
            </p:cNvSpPr>
            <p:nvPr/>
          </p:nvSpPr>
          <p:spPr bwMode="black">
            <a:xfrm>
              <a:off x="7343608" y="3978986"/>
              <a:ext cx="9891307" cy="748473"/>
            </a:xfrm>
            <a:prstGeom prst="rect">
              <a:avLst/>
            </a:prstGeom>
            <a:no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86" b="1" dirty="0">
                  <a:solidFill>
                    <a:schemeClr val="bg1"/>
                  </a:solidFill>
                  <a:latin typeface="黑体" panose="02010609060101010101" pitchFamily="49" charset="-122"/>
                  <a:ea typeface="黑体" panose="02010609060101010101" pitchFamily="49" charset="-122"/>
                </a:rPr>
                <a:t>（三）《天朝田亩制度》和《资政新篇》</a:t>
              </a:r>
            </a:p>
          </p:txBody>
        </p:sp>
      </p:grpSp>
      <p:pic>
        <p:nvPicPr>
          <p:cNvPr id="14341" name="图片 6"/>
          <p:cNvPicPr>
            <a:picLocks noChangeAspect="1"/>
          </p:cNvPicPr>
          <p:nvPr/>
        </p:nvPicPr>
        <p:blipFill>
          <a:blip r:embed="rId3"/>
          <a:stretch>
            <a:fillRect/>
          </a:stretch>
        </p:blipFill>
        <p:spPr>
          <a:xfrm>
            <a:off x="1476224" y="2773438"/>
            <a:ext cx="2778881" cy="3823305"/>
          </a:xfrm>
          <a:prstGeom prst="rect">
            <a:avLst/>
          </a:prstGeom>
          <a:noFill/>
          <a:ln w="9525">
            <a:noFill/>
          </a:ln>
        </p:spPr>
      </p:pic>
      <p:grpSp>
        <p:nvGrpSpPr>
          <p:cNvPr id="18" name="组合 17"/>
          <p:cNvGrpSpPr/>
          <p:nvPr/>
        </p:nvGrpSpPr>
        <p:grpSpPr>
          <a:xfrm>
            <a:off x="6741886" y="1551517"/>
            <a:ext cx="4752219" cy="4863931"/>
            <a:chOff x="1085750" y="1231368"/>
            <a:chExt cx="3435504" cy="1103938"/>
          </a:xfrm>
        </p:grpSpPr>
        <p:sp>
          <p:nvSpPr>
            <p:cNvPr id="19" name="AutoShape 71"/>
            <p:cNvSpPr>
              <a:spLocks noChangeArrowheads="1"/>
            </p:cNvSpPr>
            <p:nvPr/>
          </p:nvSpPr>
          <p:spPr bwMode="auto">
            <a:xfrm>
              <a:off x="1085750" y="1231368"/>
              <a:ext cx="3399218" cy="1103938"/>
            </a:xfrm>
            <a:prstGeom prst="roundRect">
              <a:avLst>
                <a:gd name="adj" fmla="val 5528"/>
              </a:avLst>
            </a:prstGeom>
            <a:solidFill>
              <a:srgbClr val="FFFFFF">
                <a:alpha val="10001"/>
              </a:srgbClr>
            </a:solidFill>
            <a:ln w="19050" cap="rnd" algn="ctr">
              <a:solidFill>
                <a:schemeClr val="tx2">
                  <a:lumMod val="75000"/>
                </a:schemeClr>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44445">
                <a:defRPr/>
              </a:pPr>
              <a:endParaRPr lang="zh-CN" altLang="en-US" sz="2095" kern="0">
                <a:solidFill>
                  <a:sysClr val="windowText" lastClr="000000"/>
                </a:solidFill>
              </a:endParaRPr>
            </a:p>
          </p:txBody>
        </p:sp>
        <p:sp>
          <p:nvSpPr>
            <p:cNvPr id="20" name="Text Box 72"/>
            <p:cNvSpPr txBox="1">
              <a:spLocks noChangeArrowheads="1"/>
            </p:cNvSpPr>
            <p:nvPr/>
          </p:nvSpPr>
          <p:spPr bwMode="auto">
            <a:xfrm>
              <a:off x="1121604" y="1231368"/>
              <a:ext cx="3399650" cy="1010893"/>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defTabSz="1044445">
                <a:defRPr/>
              </a:pPr>
              <a:endParaRPr lang="en-US" altLang="zh-CN" sz="1143" kern="0" spc="68" dirty="0">
                <a:ln w="11430"/>
                <a:solidFill>
                  <a:sysClr val="windowText" lastClr="000000"/>
                </a:solidFill>
                <a:latin typeface="微软雅黑" panose="020B0503020204020204" pitchFamily="34" charset="-122"/>
                <a:ea typeface="微软雅黑" panose="020B0503020204020204" pitchFamily="34" charset="-122"/>
              </a:endParaRPr>
            </a:p>
            <a:p>
              <a:pPr algn="ctr" defTabSz="1044445">
                <a:lnSpc>
                  <a:spcPct val="140000"/>
                </a:lnSpc>
                <a:defRPr/>
              </a:pPr>
              <a:r>
                <a:rPr sz="2286" kern="0" spc="68" dirty="0">
                  <a:ln w="11430"/>
                  <a:solidFill>
                    <a:schemeClr val="accent1"/>
                  </a:solidFill>
                  <a:latin typeface="微软雅黑" panose="020B0503020204020204" pitchFamily="34" charset="-122"/>
                  <a:ea typeface="微软雅黑" panose="020B0503020204020204" pitchFamily="34" charset="-122"/>
                </a:rPr>
                <a:t> </a:t>
              </a:r>
              <a:r>
                <a:rPr lang="zh-CN" altLang="en-US" sz="2286" b="1" kern="0" spc="68" dirty="0">
                  <a:ln w="11430"/>
                  <a:solidFill>
                    <a:schemeClr val="accent1"/>
                  </a:solidFill>
                  <a:latin typeface="微软雅黑" panose="020B0503020204020204" pitchFamily="34" charset="-122"/>
                  <a:ea typeface="微软雅黑" panose="020B0503020204020204" pitchFamily="34" charset="-122"/>
                </a:rPr>
                <a:t>基本内容</a:t>
              </a:r>
              <a:endParaRPr sz="2286" kern="0" spc="68" dirty="0">
                <a:ln w="11430"/>
                <a:latin typeface="微软雅黑" panose="020B0503020204020204" pitchFamily="34" charset="-122"/>
                <a:ea typeface="微软雅黑" panose="020B0503020204020204" pitchFamily="34" charset="-122"/>
              </a:endParaRPr>
            </a:p>
            <a:p>
              <a:pPr defTabSz="1044445">
                <a:lnSpc>
                  <a:spcPct val="140000"/>
                </a:lnSpc>
                <a:defRPr/>
              </a:pPr>
              <a:r>
                <a:rPr lang="zh-CN" altLang="en-US" sz="1714" kern="0" spc="68" dirty="0">
                  <a:ln w="11430"/>
                  <a:latin typeface="+mn-ea"/>
                  <a:ea typeface="+mn-ea"/>
                </a:rPr>
                <a:t>（</a:t>
              </a:r>
              <a:r>
                <a:rPr lang="en-US" altLang="zh-CN" sz="1714" kern="0" spc="68" dirty="0">
                  <a:ln w="11430"/>
                  <a:latin typeface="+mn-ea"/>
                  <a:ea typeface="+mn-ea"/>
                </a:rPr>
                <a:t>1</a:t>
              </a:r>
              <a:r>
                <a:rPr lang="zh-CN" altLang="en-US" sz="1714" kern="0" spc="68" dirty="0">
                  <a:ln w="11430"/>
                  <a:latin typeface="+mn-ea"/>
                  <a:ea typeface="+mn-ea"/>
                </a:rPr>
                <a:t>）</a:t>
              </a:r>
              <a:r>
                <a:rPr sz="1714" kern="0" spc="68" dirty="0">
                  <a:ln w="11430"/>
                  <a:latin typeface="+mn-ea"/>
                  <a:ea typeface="+mn-ea"/>
                </a:rPr>
                <a:t>把土地平均分配给农民；按照“凡天下田，天下人同耕”的原则，把土地平均分配给农民</a:t>
              </a:r>
              <a:r>
                <a:rPr lang="zh-CN" altLang="en-US" sz="1714" kern="0" spc="68" dirty="0">
                  <a:ln w="11430"/>
                  <a:latin typeface="+mn-ea"/>
                  <a:ea typeface="+mn-ea"/>
                </a:rPr>
                <a:t>；</a:t>
              </a:r>
              <a:endParaRPr sz="1714" kern="0" spc="68" dirty="0">
                <a:ln w="11430"/>
                <a:latin typeface="+mn-ea"/>
                <a:ea typeface="+mn-ea"/>
              </a:endParaRPr>
            </a:p>
            <a:p>
              <a:pPr defTabSz="1044445">
                <a:lnSpc>
                  <a:spcPct val="140000"/>
                </a:lnSpc>
                <a:defRPr/>
              </a:pPr>
              <a:r>
                <a:rPr lang="zh-CN" altLang="en-US" sz="1714" kern="0" spc="68" dirty="0">
                  <a:ln w="11430"/>
                  <a:latin typeface="+mn-ea"/>
                  <a:ea typeface="+mn-ea"/>
                </a:rPr>
                <a:t>（</a:t>
              </a:r>
              <a:r>
                <a:rPr lang="en-US" altLang="zh-CN" sz="1714" kern="0" spc="68" dirty="0">
                  <a:ln w="11430"/>
                  <a:latin typeface="+mn-ea"/>
                  <a:ea typeface="+mn-ea"/>
                </a:rPr>
                <a:t>2</a:t>
              </a:r>
              <a:r>
                <a:rPr lang="zh-CN" altLang="en-US" sz="1714" kern="0" spc="68" dirty="0">
                  <a:ln w="11430"/>
                  <a:latin typeface="+mn-ea"/>
                  <a:ea typeface="+mn-ea"/>
                </a:rPr>
                <a:t>）</a:t>
              </a:r>
              <a:r>
                <a:rPr sz="1714" kern="0" spc="68" dirty="0">
                  <a:ln w="11430"/>
                  <a:latin typeface="+mn-ea"/>
                  <a:ea typeface="+mn-ea"/>
                </a:rPr>
                <a:t>平均分配产品。按照“天下人人不受私，物物归上主”的原则规定：农民每年收获所得，除生活必须外，其余一律上交国库。如有婚丧等事，则由国库发给一定数量的钱币和实物</a:t>
              </a:r>
              <a:r>
                <a:rPr lang="zh-CN" altLang="en-US" sz="1714" kern="0" spc="68" dirty="0">
                  <a:ln w="11430"/>
                  <a:latin typeface="+mn-ea"/>
                  <a:ea typeface="+mn-ea"/>
                </a:rPr>
                <a:t>；</a:t>
              </a:r>
              <a:r>
                <a:rPr sz="1714" kern="0" spc="68" dirty="0">
                  <a:ln w="11430"/>
                  <a:latin typeface="+mn-ea"/>
                  <a:ea typeface="+mn-ea"/>
                </a:rPr>
                <a:t> </a:t>
              </a:r>
            </a:p>
            <a:p>
              <a:pPr defTabSz="1044445">
                <a:lnSpc>
                  <a:spcPct val="140000"/>
                </a:lnSpc>
                <a:defRPr/>
              </a:pPr>
              <a:r>
                <a:rPr lang="zh-CN" altLang="en-US" sz="1714" kern="0" spc="68" dirty="0">
                  <a:ln w="11430"/>
                  <a:latin typeface="+mn-ea"/>
                  <a:ea typeface="+mn-ea"/>
                </a:rPr>
                <a:t>（</a:t>
              </a:r>
              <a:r>
                <a:rPr lang="en-US" altLang="zh-CN" sz="1714" kern="0" spc="68" dirty="0">
                  <a:ln w="11430"/>
                  <a:latin typeface="+mn-ea"/>
                  <a:ea typeface="+mn-ea"/>
                </a:rPr>
                <a:t>3</a:t>
              </a:r>
              <a:r>
                <a:rPr lang="zh-CN" altLang="en-US" sz="1714" kern="0" spc="68" dirty="0">
                  <a:ln w="11430"/>
                  <a:latin typeface="+mn-ea"/>
                  <a:ea typeface="+mn-ea"/>
                </a:rPr>
                <a:t>）</a:t>
              </a:r>
              <a:r>
                <a:rPr sz="1714" kern="0" spc="68" dirty="0">
                  <a:ln w="11430"/>
                  <a:latin typeface="+mn-ea"/>
                  <a:ea typeface="+mn-ea"/>
                </a:rPr>
                <a:t>建立农村基层政权组织——两；</a:t>
              </a:r>
            </a:p>
            <a:p>
              <a:pPr defTabSz="1044445">
                <a:lnSpc>
                  <a:spcPct val="140000"/>
                </a:lnSpc>
                <a:defRPr/>
              </a:pPr>
              <a:r>
                <a:rPr lang="zh-CN" altLang="en-US" sz="1714" kern="0" spc="68" dirty="0">
                  <a:ln w="11430"/>
                  <a:latin typeface="+mn-ea"/>
                  <a:ea typeface="+mn-ea"/>
                </a:rPr>
                <a:t>（</a:t>
              </a:r>
              <a:r>
                <a:rPr lang="en-US" altLang="zh-CN" sz="1714" kern="0" spc="68" dirty="0">
                  <a:ln w="11430"/>
                  <a:latin typeface="+mn-ea"/>
                  <a:ea typeface="+mn-ea"/>
                </a:rPr>
                <a:t>4</a:t>
              </a:r>
              <a:r>
                <a:rPr lang="zh-CN" altLang="en-US" sz="1714" kern="0" spc="68" dirty="0">
                  <a:ln w="11430"/>
                  <a:latin typeface="+mn-ea"/>
                  <a:ea typeface="+mn-ea"/>
                </a:rPr>
                <a:t>）</a:t>
              </a:r>
              <a:r>
                <a:rPr sz="1714" kern="0" spc="68" dirty="0">
                  <a:ln w="11430"/>
                  <a:latin typeface="+mn-ea"/>
                  <a:ea typeface="+mn-ea"/>
                </a:rPr>
                <a:t>建立圣库制度。</a:t>
              </a:r>
            </a:p>
          </p:txBody>
        </p:sp>
      </p:grpSp>
      <p:sp>
        <p:nvSpPr>
          <p:cNvPr id="16" name="文本框 15"/>
          <p:cNvSpPr txBox="1"/>
          <p:nvPr/>
        </p:nvSpPr>
        <p:spPr>
          <a:xfrm>
            <a:off x="1361923" y="2083405"/>
            <a:ext cx="4654247" cy="444096"/>
          </a:xfrm>
          <a:prstGeom prst="rect">
            <a:avLst/>
          </a:prstGeom>
          <a:noFill/>
        </p:spPr>
        <p:txBody>
          <a:bodyPr wrap="square" rtlCol="0">
            <a:spAutoFit/>
          </a:bodyPr>
          <a:lstStyle/>
          <a:p>
            <a:r>
              <a:rPr lang="en-US" altLang="zh-CN" sz="2286" b="1" dirty="0">
                <a:latin typeface="+mn-ea"/>
                <a:ea typeface="+mn-ea"/>
                <a:cs typeface="微软雅黑" panose="020B0503020204020204" pitchFamily="34" charset="-122"/>
              </a:rPr>
              <a:t>1.</a:t>
            </a:r>
            <a:r>
              <a:rPr lang="zh-CN" altLang="en-US" sz="2286" b="1" dirty="0">
                <a:latin typeface="+mn-ea"/>
                <a:ea typeface="+mn-ea"/>
                <a:cs typeface="微软雅黑" panose="020B0503020204020204" pitchFamily="34" charset="-122"/>
              </a:rPr>
              <a:t>如何评价《天朝田亩制度》？</a:t>
            </a:r>
          </a:p>
        </p:txBody>
      </p:sp>
      <p:sp>
        <p:nvSpPr>
          <p:cNvPr id="28" name="文本框 4"/>
          <p:cNvSpPr txBox="1">
            <a:spLocks noChangeArrowheads="1"/>
          </p:cNvSpPr>
          <p:nvPr/>
        </p:nvSpPr>
        <p:spPr bwMode="auto">
          <a:xfrm>
            <a:off x="3466192" y="198359"/>
            <a:ext cx="54114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rgbClr val="044875"/>
                </a:solidFill>
                <a:latin typeface="黑体" panose="02010609060101010101" pitchFamily="49" charset="-122"/>
                <a:ea typeface="黑体" panose="02010609060101010101" pitchFamily="49" charset="-122"/>
              </a:rPr>
              <a:t>第一</a:t>
            </a:r>
            <a:r>
              <a:rPr lang="zh-CN" altLang="en-US" sz="2400" b="1" dirty="0" smtClean="0">
                <a:solidFill>
                  <a:srgbClr val="044875"/>
                </a:solidFill>
                <a:latin typeface="黑体" panose="02010609060101010101" pitchFamily="49" charset="-122"/>
                <a:ea typeface="黑体" panose="02010609060101010101" pitchFamily="49" charset="-122"/>
              </a:rPr>
              <a:t>节  </a:t>
            </a:r>
            <a:r>
              <a:rPr lang="zh-CN" altLang="en-US" sz="2400" b="1" dirty="0" smtClean="0">
                <a:solidFill>
                  <a:srgbClr val="044875"/>
                </a:solidFill>
                <a:latin typeface="黑体" panose="02010609060101010101" pitchFamily="49" charset="-122"/>
                <a:ea typeface="黑体" panose="02010609060101010101" pitchFamily="49" charset="-122"/>
                <a:sym typeface="+mn-ea"/>
              </a:rPr>
              <a:t>农民</a:t>
            </a:r>
            <a:r>
              <a:rPr lang="zh-CN" altLang="en-US" sz="2400" b="1" dirty="0">
                <a:solidFill>
                  <a:srgbClr val="044875"/>
                </a:solidFill>
                <a:latin typeface="黑体" panose="02010609060101010101" pitchFamily="49" charset="-122"/>
                <a:ea typeface="黑体" panose="02010609060101010101" pitchFamily="49" charset="-122"/>
                <a:sym typeface="+mn-ea"/>
              </a:rPr>
              <a:t>群众斗争风暴的起落</a:t>
            </a:r>
            <a:endParaRPr lang="zh-CN" altLang="en-US" sz="2400" b="1" dirty="0">
              <a:solidFill>
                <a:srgbClr val="044875"/>
              </a:solidFill>
              <a:latin typeface="黑体" panose="02010609060101010101" pitchFamily="49" charset="-122"/>
              <a:ea typeface="黑体" panose="02010609060101010101" pitchFamily="49" charset="-122"/>
            </a:endParaRPr>
          </a:p>
        </p:txBody>
      </p:sp>
      <p:grpSp>
        <p:nvGrpSpPr>
          <p:cNvPr id="29" name="组合 28"/>
          <p:cNvGrpSpPr/>
          <p:nvPr/>
        </p:nvGrpSpPr>
        <p:grpSpPr>
          <a:xfrm>
            <a:off x="128855" y="1551516"/>
            <a:ext cx="1434699" cy="5119187"/>
            <a:chOff x="77" y="2443"/>
            <a:chExt cx="2971" cy="8566"/>
          </a:xfrm>
          <a:solidFill>
            <a:srgbClr val="044875"/>
          </a:solidFill>
        </p:grpSpPr>
        <p:cxnSp>
          <p:nvCxnSpPr>
            <p:cNvPr id="30" name="直接连接符 29"/>
            <p:cNvCxnSpPr/>
            <p:nvPr/>
          </p:nvCxnSpPr>
          <p:spPr>
            <a:xfrm flipH="1">
              <a:off x="1302" y="11000"/>
              <a:ext cx="1747" cy="1"/>
            </a:xfrm>
            <a:prstGeom prst="line">
              <a:avLst/>
            </a:prstGeom>
            <a:grpFill/>
            <a:ln w="9525" cap="flat" cmpd="sng">
              <a:solidFill>
                <a:srgbClr val="044875"/>
              </a:solidFill>
              <a:prstDash val="dash"/>
              <a:round/>
              <a:headEnd type="none" w="med" len="med"/>
              <a:tailEnd type="oval"/>
            </a:ln>
            <a:extLst/>
          </p:spPr>
        </p:cxnSp>
        <p:grpSp>
          <p:nvGrpSpPr>
            <p:cNvPr id="31" name="组合 30"/>
            <p:cNvGrpSpPr/>
            <p:nvPr/>
          </p:nvGrpSpPr>
          <p:grpSpPr>
            <a:xfrm>
              <a:off x="77" y="2443"/>
              <a:ext cx="1225" cy="8566"/>
              <a:chOff x="77" y="2435"/>
              <a:chExt cx="1225" cy="8566"/>
            </a:xfrm>
            <a:grpFill/>
          </p:grpSpPr>
          <p:cxnSp>
            <p:nvCxnSpPr>
              <p:cNvPr id="32" name="直接连接符 31"/>
              <p:cNvCxnSpPr/>
              <p:nvPr/>
            </p:nvCxnSpPr>
            <p:spPr>
              <a:xfrm flipH="1">
                <a:off x="77" y="2495"/>
                <a:ext cx="1105" cy="0"/>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grpSp>
            <p:nvGrpSpPr>
              <p:cNvPr id="33" name="组合 32"/>
              <p:cNvGrpSpPr/>
              <p:nvPr/>
            </p:nvGrpSpPr>
            <p:grpSpPr>
              <a:xfrm>
                <a:off x="1182" y="2435"/>
                <a:ext cx="120" cy="8566"/>
                <a:chOff x="1182" y="2435"/>
                <a:chExt cx="120" cy="8566"/>
              </a:xfrm>
              <a:grpFill/>
            </p:grpSpPr>
            <p:cxnSp>
              <p:nvCxnSpPr>
                <p:cNvPr id="34" name="直接连接符 33"/>
                <p:cNvCxnSpPr/>
                <p:nvPr/>
              </p:nvCxnSpPr>
              <p:spPr>
                <a:xfrm>
                  <a:off x="1235" y="2495"/>
                  <a:ext cx="67" cy="8506"/>
                </a:xfrm>
                <a:prstGeom prst="line">
                  <a:avLst/>
                </a:prstGeom>
                <a:grpFill/>
                <a:ln>
                  <a:solidFill>
                    <a:srgbClr val="044875"/>
                  </a:solidFill>
                  <a:prstDash val="dash"/>
                  <a:headEnd type="none" w="med" len="med"/>
                  <a:tailEnd type="oval"/>
                </a:ln>
              </p:spPr>
              <p:style>
                <a:lnRef idx="1">
                  <a:schemeClr val="accent2"/>
                </a:lnRef>
                <a:fillRef idx="0">
                  <a:schemeClr val="accent2"/>
                </a:fillRef>
                <a:effectRef idx="0">
                  <a:schemeClr val="accent2"/>
                </a:effectRef>
                <a:fontRef idx="minor">
                  <a:schemeClr val="tx1"/>
                </a:fontRef>
              </p:style>
            </p:cxnSp>
            <p:sp>
              <p:nvSpPr>
                <p:cNvPr id="35" name="椭圆 34"/>
                <p:cNvSpPr/>
                <p:nvPr/>
              </p:nvSpPr>
              <p:spPr>
                <a:xfrm>
                  <a:off x="1182" y="2435"/>
                  <a:ext cx="120" cy="120"/>
                </a:xfrm>
                <a:prstGeom prst="ellipse">
                  <a:avLst/>
                </a:prstGeom>
                <a:grpFill/>
                <a:ln>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3612055801"/>
      </p:ext>
    </p:extLst>
  </p:cSld>
  <p:clrMapOvr>
    <a:masterClrMapping/>
  </p:clrMapOvr>
  <mc:AlternateContent xmlns:mc="http://schemas.openxmlformats.org/markup-compatibility/2006" xmlns:p14="http://schemas.microsoft.com/office/powerpoint/2010/main">
    <mc:Choice Requires="p14">
      <p:transition spd="med" p14:dur="700">
        <p:cover dir="lu"/>
      </p:transition>
    </mc:Choice>
    <mc:Fallback xmlns="">
      <p:transition spd="med">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amond(in)">
                                      <p:cBhvr>
                                        <p:cTn id="12" dur="2000"/>
                                        <p:tgtEl>
                                          <p:spTgt spid="16"/>
                                        </p:tgtEl>
                                      </p:cBhvr>
                                    </p:animEffect>
                                  </p:childTnLst>
                                </p:cTn>
                              </p:par>
                              <p:par>
                                <p:cTn id="13" presetID="8" presetClass="entr" presetSubtype="16" fill="hold" nodeType="withEffect">
                                  <p:stCondLst>
                                    <p:cond delay="0"/>
                                  </p:stCondLst>
                                  <p:childTnLst>
                                    <p:set>
                                      <p:cBhvr>
                                        <p:cTn id="14" dur="1" fill="hold">
                                          <p:stCondLst>
                                            <p:cond delay="0"/>
                                          </p:stCondLst>
                                        </p:cTn>
                                        <p:tgtEl>
                                          <p:spTgt spid="14341"/>
                                        </p:tgtEl>
                                        <p:attrNameLst>
                                          <p:attrName>style.visibility</p:attrName>
                                        </p:attrNameLst>
                                      </p:cBhvr>
                                      <p:to>
                                        <p:strVal val="visible"/>
                                      </p:to>
                                    </p:set>
                                    <p:animEffect transition="in" filter="diamond(in)">
                                      <p:cBhvr>
                                        <p:cTn id="15" dur="2000"/>
                                        <p:tgtEl>
                                          <p:spTgt spid="14341"/>
                                        </p:tgtEl>
                                      </p:cBhvr>
                                    </p:animEffect>
                                  </p:childTnLst>
                                </p:cTn>
                              </p:par>
                            </p:childTnLst>
                          </p:cTn>
                        </p:par>
                        <p:par>
                          <p:cTn id="16" fill="hold">
                            <p:stCondLst>
                              <p:cond delay="2000"/>
                            </p:stCondLst>
                            <p:childTnLst>
                              <p:par>
                                <p:cTn id="17" presetID="23"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23e7671f-ff38-4ad1-9bcc-07c07c114c96}"/>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3438</Words>
  <Application>Microsoft Office PowerPoint</Application>
  <PresentationFormat>宽屏</PresentationFormat>
  <Paragraphs>454</Paragraphs>
  <Slides>39</Slides>
  <Notes>33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39</vt:i4>
      </vt:variant>
    </vt:vector>
  </HeadingPairs>
  <TitlesOfParts>
    <vt:vector size="59" baseType="lpstr">
      <vt:lpstr>Copperplate Gothic Bold</vt:lpstr>
      <vt:lpstr>DIN-BoldItalic</vt:lpstr>
      <vt:lpstr>Impact MT Std</vt:lpstr>
      <vt:lpstr>新細明體</vt:lpstr>
      <vt:lpstr>方正超粗黑简体</vt:lpstr>
      <vt:lpstr>黑体</vt:lpstr>
      <vt:lpstr>华文楷体</vt:lpstr>
      <vt:lpstr>楷体</vt:lpstr>
      <vt:lpstr>楷体_GB2312</vt:lpstr>
      <vt:lpstr>宋体</vt:lpstr>
      <vt:lpstr>微软雅黑</vt:lpstr>
      <vt:lpstr>Arial</vt:lpstr>
      <vt:lpstr>Arial Black</vt:lpstr>
      <vt:lpstr>Calibri</vt:lpstr>
      <vt:lpstr>Calibri Light</vt:lpstr>
      <vt:lpstr>Impact</vt:lpstr>
      <vt:lpstr>Times New Roman</vt:lpstr>
      <vt:lpstr>Wingdings</vt:lpstr>
      <vt:lpstr>Wingdings 2</vt:lpstr>
      <vt:lpstr>Office 主题</vt:lpstr>
      <vt:lpstr>PowerPoint 演示文稿</vt:lpstr>
      <vt:lpstr>PowerPoint 演示文稿</vt:lpstr>
      <vt:lpstr>PowerPoint 演示文稿</vt:lpstr>
      <vt:lpstr>对国家出路的早期探索的时代背景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早期探索国家出路的经验教训和启示</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蓝色毕业答辩</dc:title>
  <dc:creator>第一PPT</dc:creator>
  <cp:keywords>www.1ppt.com</cp:keywords>
  <cp:lastModifiedBy>Linda</cp:lastModifiedBy>
  <cp:revision>228</cp:revision>
  <dcterms:created xsi:type="dcterms:W3CDTF">2015-04-13T12:15:00Z</dcterms:created>
  <dcterms:modified xsi:type="dcterms:W3CDTF">2020-03-02T14:21:46Z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2052-11.1.0.9339</vt:lpwstr>
  </property>
</Properties>
</file>